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972" r:id="rId2"/>
    <p:sldMasterId id="2147483929" r:id="rId3"/>
    <p:sldMasterId id="2147483886" r:id="rId4"/>
  </p:sldMasterIdLst>
  <p:notesMasterIdLst>
    <p:notesMasterId r:id="rId46"/>
  </p:notesMasterIdLst>
  <p:handoutMasterIdLst>
    <p:handoutMasterId r:id="rId47"/>
  </p:handoutMasterIdLst>
  <p:sldIdLst>
    <p:sldId id="261" r:id="rId5"/>
    <p:sldId id="262" r:id="rId6"/>
    <p:sldId id="265" r:id="rId7"/>
    <p:sldId id="273" r:id="rId8"/>
    <p:sldId id="274" r:id="rId9"/>
    <p:sldId id="272" r:id="rId10"/>
    <p:sldId id="291" r:id="rId11"/>
    <p:sldId id="275" r:id="rId12"/>
    <p:sldId id="276" r:id="rId13"/>
    <p:sldId id="278" r:id="rId14"/>
    <p:sldId id="277" r:id="rId15"/>
    <p:sldId id="280" r:id="rId16"/>
    <p:sldId id="281" r:id="rId17"/>
    <p:sldId id="282" r:id="rId18"/>
    <p:sldId id="283" r:id="rId19"/>
    <p:sldId id="286" r:id="rId20"/>
    <p:sldId id="284" r:id="rId21"/>
    <p:sldId id="285" r:id="rId22"/>
    <p:sldId id="287" r:id="rId23"/>
    <p:sldId id="288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289" r:id="rId43"/>
    <p:sldId id="279" r:id="rId44"/>
    <p:sldId id="260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39"/>
    <a:srgbClr val="01ADDB"/>
    <a:srgbClr val="25005C"/>
    <a:srgbClr val="E2C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7"/>
    <p:restoredTop sz="94701"/>
  </p:normalViewPr>
  <p:slideViewPr>
    <p:cSldViewPr snapToGrid="0" snapToObjects="1" showGuides="1">
      <p:cViewPr varScale="1">
        <p:scale>
          <a:sx n="194" d="100"/>
          <a:sy n="194" d="100"/>
        </p:scale>
        <p:origin x="200" y="800"/>
      </p:cViewPr>
      <p:guideLst>
        <p:guide orient="horz" pos="1620"/>
        <p:guide pos="28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B0678E-AAC1-9B46-B135-68AEADDE4F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E2B01-3A1B-3949-ADEA-B51FCA25E6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A6F7-C3EF-C642-94AA-02B27BB62E52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02517-2A80-2C46-A428-8402C2CF62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659E1-64AB-E94F-B264-D596A3C1C7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7333F-7A51-4A41-A354-2894CC0A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8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0196C-9547-AD4D-9D64-288031E47A51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3BF68-46DE-8849-900B-DAAE9A084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6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3BF68-46DE-8849-900B-DAAE9A0841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1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86863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ustom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183059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ustom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7FA452-265F-8D4A-8018-0064B4408A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94085"/>
            <a:ext cx="8197114" cy="275368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C8E737-9B0E-4544-A6CB-4A99CD879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2021349"/>
      </p:ext>
    </p:extLst>
  </p:cSld>
  <p:clrMapOvr>
    <a:masterClrMapping/>
  </p:clrMapOvr>
  <p:transition spd="slow">
    <p:wip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ustom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79CF7B3-8D3D-B949-AB2E-175E6B9790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94085"/>
            <a:ext cx="8197114" cy="275368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759F48-9223-BE4B-B372-01A7139406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3757616"/>
      </p:ext>
    </p:extLst>
  </p:cSld>
  <p:clrMapOvr>
    <a:masterClrMapping/>
  </p:clrMapOvr>
  <p:transition spd="slow">
    <p:wip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U State Custom Sub-header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CE19E9D-6CEA-424C-B1D0-0D9CE65F3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14078"/>
            <a:ext cx="8184662" cy="378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rgbClr val="00263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46111E-8E3C-4844-B5D3-70591006D0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83CCAF5-6D7B-7047-8F62-2A42D114D7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219597"/>
            <a:ext cx="8197114" cy="232524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D8B32CD-B5F4-8147-8C38-762B926E5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1684" y="3624887"/>
            <a:ext cx="1051963" cy="8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50104"/>
      </p:ext>
    </p:extLst>
  </p:cSld>
  <p:clrMapOvr>
    <a:masterClrMapping/>
  </p:clrMapOvr>
  <p:transition spd="slow">
    <p:wip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U State Custom Sub-header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D802E19-ED7B-2D43-A706-F9E63BFC38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14078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rgbClr val="00263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A4B02F-2A64-9443-8305-7F895A2DA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B4CF903-E8C7-6A48-992D-E11EB26D4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1684" y="3624887"/>
            <a:ext cx="1051963" cy="810068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7D27082-9B9F-6746-B0F9-4786F7BDA7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219597"/>
            <a:ext cx="8197114" cy="232524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2261297"/>
      </p:ext>
    </p:extLst>
  </p:cSld>
  <p:clrMapOvr>
    <a:masterClrMapping/>
  </p:clrMapOvr>
  <p:transition spd="slow">
    <p:wip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ustom Sub-header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E12D7-B243-5241-B586-1786622D5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7221" y="4048125"/>
            <a:ext cx="1008856" cy="78105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6AB5FF-ACED-DD4A-8C4A-B59E21F52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219597"/>
            <a:ext cx="8197114" cy="232524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B81ABDF-A032-B547-82DE-E604CE775F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14078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rgbClr val="00263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1953EA-074F-1142-A20E-5FED749C4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7374865"/>
      </p:ext>
    </p:extLst>
  </p:cSld>
  <p:clrMapOvr>
    <a:masterClrMapping/>
  </p:clrMapOvr>
  <p:transition spd="slow">
    <p:wip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ustom Sub-header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E5F98AA-272A-4448-8201-515F6A6DF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219597"/>
            <a:ext cx="8197114" cy="232524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B551CB-5469-0F49-80AD-E9F9E9C77B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14078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rgbClr val="00263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30B8826-5E5A-6441-ADD0-615AF9D041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3429567"/>
      </p:ext>
    </p:extLst>
  </p:cSld>
  <p:clrMapOvr>
    <a:masterClrMapping/>
  </p:clrMapOvr>
  <p:transition spd="slow">
    <p:wip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hart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6649C80A-64FA-1244-B824-70586DEF317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89" y="1783534"/>
            <a:ext cx="8214748" cy="2764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FCDBEC-8DE8-1C43-B053-64D8C2FD8E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1464275"/>
      </p:ext>
    </p:extLst>
  </p:cSld>
  <p:clrMapOvr>
    <a:masterClrMapping/>
  </p:clrMapOvr>
  <p:transition spd="slow"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hart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11">
            <a:extLst>
              <a:ext uri="{FF2B5EF4-FFF2-40B4-BE49-F238E27FC236}">
                <a16:creationId xmlns:a16="http://schemas.microsoft.com/office/drawing/2014/main" id="{46F738CB-6F7A-CA48-9D8C-34CDF95DD3DD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89" y="1783534"/>
            <a:ext cx="8214748" cy="2764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81432B-80CD-2D4B-8E63-8A123DED1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4618888"/>
      </p:ext>
    </p:extLst>
  </p:cSld>
  <p:clrMapOvr>
    <a:masterClrMapping/>
  </p:clrMapOvr>
  <p:transition spd="slow">
    <p:wip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wo Chart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11">
            <a:extLst>
              <a:ext uri="{FF2B5EF4-FFF2-40B4-BE49-F238E27FC236}">
                <a16:creationId xmlns:a16="http://schemas.microsoft.com/office/drawing/2014/main" id="{46F738CB-6F7A-CA48-9D8C-34CDF95DD3DD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90" y="1783534"/>
            <a:ext cx="3977726" cy="2764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81432B-80CD-2D4B-8E63-8A123DED1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6" name="Chart Placeholder 11">
            <a:extLst>
              <a:ext uri="{FF2B5EF4-FFF2-40B4-BE49-F238E27FC236}">
                <a16:creationId xmlns:a16="http://schemas.microsoft.com/office/drawing/2014/main" id="{62AD087D-1BDA-FA40-BB5F-EEC0E814ADD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667312" y="1783534"/>
            <a:ext cx="3977726" cy="2764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</p:spTree>
    <p:extLst>
      <p:ext uri="{BB962C8B-B14F-4D97-AF65-F5344CB8AC3E}">
        <p14:creationId xmlns:p14="http://schemas.microsoft.com/office/powerpoint/2010/main" val="3871750410"/>
      </p:ext>
    </p:extLst>
  </p:cSld>
  <p:clrMapOvr>
    <a:masterClrMapping/>
  </p:clrMapOvr>
  <p:transition spd="slow">
    <p:wip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wo Chart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11">
            <a:extLst>
              <a:ext uri="{FF2B5EF4-FFF2-40B4-BE49-F238E27FC236}">
                <a16:creationId xmlns:a16="http://schemas.microsoft.com/office/drawing/2014/main" id="{46F738CB-6F7A-CA48-9D8C-34CDF95DD3DD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90" y="1783534"/>
            <a:ext cx="3977726" cy="2764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81432B-80CD-2D4B-8E63-8A123DED1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6" name="Chart Placeholder 11">
            <a:extLst>
              <a:ext uri="{FF2B5EF4-FFF2-40B4-BE49-F238E27FC236}">
                <a16:creationId xmlns:a16="http://schemas.microsoft.com/office/drawing/2014/main" id="{62AD087D-1BDA-FA40-BB5F-EEC0E814ADD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667312" y="1783534"/>
            <a:ext cx="3977726" cy="2764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</p:spTree>
    <p:extLst>
      <p:ext uri="{BB962C8B-B14F-4D97-AF65-F5344CB8AC3E}">
        <p14:creationId xmlns:p14="http://schemas.microsoft.com/office/powerpoint/2010/main" val="422923923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U State Custom Sub-head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CE19E9D-6CEA-424C-B1D0-0D9CE65F3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46111E-8E3C-4844-B5D3-70591006D0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7BA055-5037-F24D-80D0-6588326D8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5585" y="3832770"/>
            <a:ext cx="1008856" cy="781050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83CCAF5-6D7B-7047-8F62-2A42D114D7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8439148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mage Right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A7C7D41-11DB-B54C-AE7E-D4C438E81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960" y="595029"/>
            <a:ext cx="5183331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349E132-4E3A-F649-B679-23EA9AA706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961" y="1819562"/>
            <a:ext cx="5183332" cy="272890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10F9567-D1B7-D84D-9E85-FE6B2C7B81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1375" y="416312"/>
            <a:ext cx="3222625" cy="44233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90512"/>
      </p:ext>
    </p:extLst>
  </p:cSld>
  <p:clrMapOvr>
    <a:masterClrMapping/>
  </p:clrMapOvr>
  <p:transition spd="slow">
    <p:wip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mage Left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5F52C4C-E6AA-2E4D-ADE2-3DE7273EA2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434" y="408878"/>
            <a:ext cx="3222625" cy="44307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7E1E1F-2F18-BB4B-BF4D-A697458B0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9886" y="658403"/>
            <a:ext cx="5355350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ED12AAC-33A9-D644-844B-2B7E97652A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9886" y="1882936"/>
            <a:ext cx="5355349" cy="270393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3588871"/>
      </p:ext>
    </p:extLst>
  </p:cSld>
  <p:clrMapOvr>
    <a:masterClrMapping/>
  </p:clrMapOvr>
  <p:transition spd="slow">
    <p:wip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mage Right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7C7FFC-1233-6F49-9968-B6E3E2C5C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960" y="595029"/>
            <a:ext cx="5183331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5B8DC5C-4A1A-DF42-9511-2EF3F09D46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961" y="1819562"/>
            <a:ext cx="5183332" cy="272890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F0CB06A-B992-4242-ACD6-953D025F7B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1375" y="416312"/>
            <a:ext cx="3222625" cy="44233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50189"/>
      </p:ext>
    </p:extLst>
  </p:cSld>
  <p:clrMapOvr>
    <a:masterClrMapping/>
  </p:clrMapOvr>
  <p:transition spd="slow">
    <p:wip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mage Left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BC620A-A08D-6844-B5F8-8A23A4C6B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9886" y="658403"/>
            <a:ext cx="5355350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A2C710C-B332-B04E-B528-630878B848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9886" y="1882936"/>
            <a:ext cx="5355349" cy="271136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B2418DB-088D-8248-9773-CAAE4BDA28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434" y="408878"/>
            <a:ext cx="3222625" cy="44307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951973"/>
      </p:ext>
    </p:extLst>
  </p:cSld>
  <p:clrMapOvr>
    <a:masterClrMapping/>
  </p:clrMapOvr>
  <p:transition spd="slow"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rio Images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A4D591F-23ED-3B49-9774-BFB383F9C6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7923" y="1828796"/>
            <a:ext cx="2393849" cy="27250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E165123-8E63-E248-BB1B-C10C343054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4082" y="1828796"/>
            <a:ext cx="2393849" cy="27250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D4E9031-3C41-0C43-B5C7-0D35EB7544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1188" y="1828796"/>
            <a:ext cx="2393849" cy="27250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66A1F3-F48F-5144-8DA8-D345F7F8D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5836707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rio Images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8A06715-156E-B749-A679-965DEC89D3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7923" y="1828796"/>
            <a:ext cx="2393849" cy="27250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AD199DD-D2ED-6849-A1D3-273214129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4082" y="1828796"/>
            <a:ext cx="2393849" cy="27250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C433846-37C9-BB46-8824-6F70370441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1188" y="1828796"/>
            <a:ext cx="2393849" cy="27250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07A911-387B-BE4A-8A79-32566B081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0329399"/>
      </p:ext>
    </p:extLst>
  </p:cSld>
  <p:clrMapOvr>
    <a:masterClrMapping/>
  </p:clrMapOvr>
  <p:transition spd="slow">
    <p:wip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C0EBC8-C525-234E-B082-D0B7F79B12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47828"/>
      </p:ext>
    </p:extLst>
  </p:cSld>
  <p:clrMapOvr>
    <a:masterClrMapping/>
  </p:clrMapOvr>
  <p:transition spd="slow"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wo Fu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362C8EE-EC4F-C345-AF5A-7C391FB5D1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299" y="838200"/>
            <a:ext cx="3848101" cy="35909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9671F5-7DF3-A64E-A0ED-3AF3E83822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2024" y="838200"/>
            <a:ext cx="3848101" cy="35909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49259"/>
      </p:ext>
    </p:extLst>
  </p:cSld>
  <p:clrMapOvr>
    <a:masterClrMapping/>
  </p:clrMapOvr>
  <p:transition spd="slow">
    <p:wip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Ending Slide (U State Logo)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8C2453D-7A66-EC42-8835-E6A048348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255485"/>
            <a:ext cx="6972300" cy="169091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652AFB6-233B-E141-970A-6157BDA256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376" y="3877860"/>
            <a:ext cx="3526491" cy="5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73996"/>
      </p:ext>
    </p:extLst>
  </p:cSld>
  <p:clrMapOvr>
    <a:masterClrMapping/>
  </p:clrMapOvr>
  <p:transition spd="slow">
    <p:wip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Ending Slide (Wordmark + U State)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AE693B-3F39-9447-A62D-1E38AFADE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6" y="4174122"/>
            <a:ext cx="3051196" cy="29729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F06C5EA-3D9F-CC48-B3E9-4FD7B00192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7170" y="3653916"/>
            <a:ext cx="1051963" cy="8100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6ACDCB7-5829-F045-A530-F6621FEFC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255485"/>
            <a:ext cx="6972300" cy="169091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07082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U State Custom Sub-header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0DA0AD-3736-3945-9A5E-3059EFCF62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539CB6-8103-CC49-B98B-72211BAB7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5C986-3BBE-7E44-82E3-C130C24869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5585" y="3832770"/>
            <a:ext cx="1008856" cy="781050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ECC702-4DF1-CE42-AE82-33FB82C67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6720826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Ending Slide (U State Logo)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1FA0BC-9D24-C940-B95E-90E6FB3C8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376" y="3877860"/>
            <a:ext cx="3526491" cy="56174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9D5E575-C6E5-1B40-821A-7D2DBF73E9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255485"/>
            <a:ext cx="6972300" cy="169091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44982"/>
      </p:ext>
    </p:extLst>
  </p:cSld>
  <p:clrMapOvr>
    <a:masterClrMapping/>
  </p:clrMapOvr>
  <p:transition spd="slow">
    <p:wip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Ending Slide (Wordmark + U State)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16AECB-586B-0047-BEBB-BE7E71BE9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6" y="4174122"/>
            <a:ext cx="3051196" cy="29729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B6946D9-A6C7-A544-98E3-82BB8463FF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7170" y="3653916"/>
            <a:ext cx="1051963" cy="8100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E53F53-AB47-4D43-B9A7-DCB0438D2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255485"/>
            <a:ext cx="6972300" cy="169091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7589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ustom Sub-head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ECC702-4DF1-CE42-AE82-33FB82C67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0DA0AD-3736-3945-9A5E-3059EFCF62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539CB6-8103-CC49-B98B-72211BAB7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395439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ustom Sub-header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ECC702-4DF1-CE42-AE82-33FB82C67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0DA0AD-3736-3945-9A5E-3059EFCF62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539CB6-8103-CC49-B98B-72211BAB7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5685474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hart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6649C80A-64FA-1244-B824-70586DEF317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57448" y="1589305"/>
            <a:ext cx="8184662" cy="32009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65D3DA-A0D7-AE4C-9128-DD9ABA98C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1891189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hart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6649C80A-64FA-1244-B824-70586DEF317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57448" y="1589305"/>
            <a:ext cx="8184662" cy="32009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65D3DA-A0D7-AE4C-9128-DD9ABA98C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287180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wo Chart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2640AAD-5B78-4A41-8750-DC51C2A7A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0" name="Chart Placeholder 11">
            <a:extLst>
              <a:ext uri="{FF2B5EF4-FFF2-40B4-BE49-F238E27FC236}">
                <a16:creationId xmlns:a16="http://schemas.microsoft.com/office/drawing/2014/main" id="{75920390-2798-9B49-B225-907C585D2BCD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90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1" name="Chart Placeholder 11">
            <a:extLst>
              <a:ext uri="{FF2B5EF4-FFF2-40B4-BE49-F238E27FC236}">
                <a16:creationId xmlns:a16="http://schemas.microsoft.com/office/drawing/2014/main" id="{C8FAFD27-17AF-AC4B-B3AF-ECDD6E19B9D1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667312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</p:spTree>
    <p:extLst>
      <p:ext uri="{BB962C8B-B14F-4D97-AF65-F5344CB8AC3E}">
        <p14:creationId xmlns:p14="http://schemas.microsoft.com/office/powerpoint/2010/main" val="495374909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wo Chart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2640AAD-5B78-4A41-8750-DC51C2A7A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Chart Placeholder 11">
            <a:extLst>
              <a:ext uri="{FF2B5EF4-FFF2-40B4-BE49-F238E27FC236}">
                <a16:creationId xmlns:a16="http://schemas.microsoft.com/office/drawing/2014/main" id="{F916E91A-37D5-E345-A3CA-10C6BF6CF9B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90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F6E0D1F7-C70F-3143-BFF3-DE94EC7743E6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667312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</p:spTree>
    <p:extLst>
      <p:ext uri="{BB962C8B-B14F-4D97-AF65-F5344CB8AC3E}">
        <p14:creationId xmlns:p14="http://schemas.microsoft.com/office/powerpoint/2010/main" val="2212914398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mage Righ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3BDB5C6-66AC-114D-9831-83F0E52BD9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1375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7C7D41-11DB-B54C-AE7E-D4C438E81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960" y="595029"/>
            <a:ext cx="5183331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349E132-4E3A-F649-B679-23EA9AA706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961" y="1819562"/>
            <a:ext cx="5183332" cy="272890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653449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5ECB7-433F-884B-81A7-4D3352A5B6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93" y="3943170"/>
            <a:ext cx="3480946" cy="5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959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mage Lef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5F52C4C-E6AA-2E4D-ADE2-3DE7273EA2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7E1E1F-2F18-BB4B-BF4D-A697458B0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9886" y="658403"/>
            <a:ext cx="5355350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ED12AAC-33A9-D644-844B-2B7E97652A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9886" y="1882936"/>
            <a:ext cx="5355349" cy="270393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3642729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mage Right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903CE7F-DC19-0647-99F5-5AF4EF6489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1375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7C7FFC-1233-6F49-9968-B6E3E2C5C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960" y="595029"/>
            <a:ext cx="5183331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5B8DC5C-4A1A-DF42-9511-2EF3F09D46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961" y="1819562"/>
            <a:ext cx="5183332" cy="272890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0632839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mage Left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DF5F5CF-39C3-3647-BFB8-2EFE7CFF6F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BC620A-A08D-6844-B5F8-8A23A4C6B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9886" y="658403"/>
            <a:ext cx="5355350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A2C710C-B332-B04E-B528-630878B848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9886" y="1882936"/>
            <a:ext cx="5355349" cy="271136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149345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rio Image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A4D591F-23ED-3B49-9774-BFB383F9C6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96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E165123-8E63-E248-BB1B-C10C343054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95455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D4E9031-3C41-0C43-B5C7-0D35EB7544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561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74AFC7-AA1B-DB4F-8226-4EE058011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551" y="321164"/>
            <a:ext cx="840636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256430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rio Images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44DF46C-DD48-344D-BB24-EE78CC5A4C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96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E53176C-EC2D-C24F-B521-919FC9822E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95455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8568E466-7E85-664D-A7C3-DA3B3834C4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561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01EF0EF-F0FB-8348-988C-09D2637DA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551" y="321164"/>
            <a:ext cx="840636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797386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C0EBC8-C525-234E-B082-D0B7F79B12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52537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wo Fu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CC9C25B-9F32-7E46-A432-6911DE6DF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E4807EA-86BA-F24E-9870-74DECF6D3B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62935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Ending Slide (U State Logo)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5E839A-8AA5-9241-8B79-4D9CB47729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93" y="3943170"/>
            <a:ext cx="3480946" cy="55448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40FA833-07EE-454E-BE50-4E5469C42A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40144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Ending Slide (Wordmark + U State)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277B80-96A0-B741-A518-561A276F19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5585" y="3832770"/>
            <a:ext cx="1008856" cy="78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46C1-E0FD-6644-907E-E4799DA78D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7034" y="4353701"/>
            <a:ext cx="2619375" cy="24984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93A85A7-E5E8-2C4D-8428-FAACFB2CD7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42227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Ending Slide (U State Logo)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2F9580-5941-DC4A-84BE-54439BD33A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93" y="3943170"/>
            <a:ext cx="3480946" cy="55448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3E4C673-960E-884A-A7AE-E2A1C1ED4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6755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itle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646D4-8614-E94E-8824-0FFEDD1C8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957A7-2345-F246-96B7-F2E97AE65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93" y="3943170"/>
            <a:ext cx="3480946" cy="5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67736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Ending Slide (Wordmark + U State)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F17813-6F33-7F4E-9F67-372656E47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5585" y="3832770"/>
            <a:ext cx="1008856" cy="78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2B077-6AE8-5C41-A3CE-D51F55AFF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7034" y="4353701"/>
            <a:ext cx="2619375" cy="24984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104FE20-8255-B040-8096-6ADB5B3A9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74563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- Title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16A477F-88DA-7048-8778-E8BD7BC8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805496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3495FE-5513-5E72-32D7-0AE344FAE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93" y="3943170"/>
            <a:ext cx="3480946" cy="5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7301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00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613710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 (White)">
    <p:bg>
      <p:bgPr>
        <a:solidFill>
          <a:srgbClr val="00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049B1-D7E1-EE42-B376-727551EDD0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93" y="3943170"/>
            <a:ext cx="3480946" cy="5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2717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itle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646D4-8614-E94E-8824-0FFEDD1C8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855DB-73B6-3945-B635-AFAD2818CB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93" y="3943170"/>
            <a:ext cx="3480946" cy="5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49021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Title Slide (White)">
    <p:bg>
      <p:bgPr>
        <a:solidFill>
          <a:srgbClr val="00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434AFA43-3CDE-664D-BA65-6285700C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2C4F-0A50-D844-BE36-6C94D1387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85" y="3834976"/>
            <a:ext cx="1008856" cy="776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DBF9F1-FEAC-104B-A245-8868D9863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0" y="4353701"/>
            <a:ext cx="2564230" cy="2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16833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Title Slide (Electric Blue)">
    <p:bg>
      <p:bgPr>
        <a:solidFill>
          <a:srgbClr val="00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434AFA43-3CDE-664D-BA65-6285700C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9540D-4734-854D-B907-A9AE1DE7F6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85" y="3834976"/>
            <a:ext cx="1008856" cy="776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967D4-2F7E-C447-96F6-BD27955A03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0" y="4353701"/>
            <a:ext cx="2564230" cy="2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3797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Aggie Blue">
    <p:bg>
      <p:bgPr>
        <a:solidFill>
          <a:srgbClr val="00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405053" y="2237678"/>
            <a:ext cx="6057358" cy="616032"/>
          </a:xfrm>
          <a:prstGeom prst="rect">
            <a:avLst/>
          </a:prstGeom>
        </p:spPr>
        <p:txBody>
          <a:bodyPr anchor="ctr"/>
          <a:lstStyle>
            <a:lvl1pPr algn="ctr">
              <a:defRPr sz="35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Cover</a:t>
            </a:r>
          </a:p>
        </p:txBody>
      </p:sp>
    </p:spTree>
    <p:extLst>
      <p:ext uri="{BB962C8B-B14F-4D97-AF65-F5344CB8AC3E}">
        <p14:creationId xmlns:p14="http://schemas.microsoft.com/office/powerpoint/2010/main" val="2351586859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U State Custom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E4ED7-A3AF-4246-861B-F610600D8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85" y="3834976"/>
            <a:ext cx="1008856" cy="776638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126948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U State Custom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2C969E-77D6-EE40-ADB3-CFEEE6484B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85" y="3834976"/>
            <a:ext cx="1008856" cy="776638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54020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Title Slid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434AFA43-3CDE-664D-BA65-6285700C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69445-EB0A-C94A-8218-85C15347E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5585" y="3832770"/>
            <a:ext cx="1008856" cy="78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0396D-1C5D-E545-9854-49DF8E2483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7034" y="4353701"/>
            <a:ext cx="2619375" cy="2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ustom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7304119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ustom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6172451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U State Custom Sub-head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CE19E9D-6CEA-424C-B1D0-0D9CE65F3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46111E-8E3C-4844-B5D3-70591006D0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95617E-F416-0C4B-AC84-4D09CC657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85" y="3834976"/>
            <a:ext cx="1008856" cy="776638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83CCAF5-6D7B-7047-8F62-2A42D114D7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341713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U State Custom Sub-header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0DA0AD-3736-3945-9A5E-3059EFCF62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539CB6-8103-CC49-B98B-72211BAB7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B7109-1E20-EE48-916A-52794C4D7C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85" y="3834976"/>
            <a:ext cx="1008856" cy="776638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ECC702-4DF1-CE42-AE82-33FB82C67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8978615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ustom Sub-head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ECC702-4DF1-CE42-AE82-33FB82C67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0DA0AD-3736-3945-9A5E-3059EFCF62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539CB6-8103-CC49-B98B-72211BAB7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9338574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ustom Sub-header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ECC702-4DF1-CE42-AE82-33FB82C67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0DA0AD-3736-3945-9A5E-3059EFCF62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539CB6-8103-CC49-B98B-72211BAB7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6022266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hart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6649C80A-64FA-1244-B824-70586DEF317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57448" y="1589305"/>
            <a:ext cx="8184662" cy="32009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65D3DA-A0D7-AE4C-9128-DD9ABA98C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5409971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hart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6649C80A-64FA-1244-B824-70586DEF317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57448" y="1589305"/>
            <a:ext cx="8184662" cy="32009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65D3DA-A0D7-AE4C-9128-DD9ABA98C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6848607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wo Chart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2640AAD-5B78-4A41-8750-DC51C2A7A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0" name="Chart Placeholder 11">
            <a:extLst>
              <a:ext uri="{FF2B5EF4-FFF2-40B4-BE49-F238E27FC236}">
                <a16:creationId xmlns:a16="http://schemas.microsoft.com/office/drawing/2014/main" id="{75920390-2798-9B49-B225-907C585D2BCD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90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1" name="Chart Placeholder 11">
            <a:extLst>
              <a:ext uri="{FF2B5EF4-FFF2-40B4-BE49-F238E27FC236}">
                <a16:creationId xmlns:a16="http://schemas.microsoft.com/office/drawing/2014/main" id="{C8FAFD27-17AF-AC4B-B3AF-ECDD6E19B9D1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667312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</p:spTree>
    <p:extLst>
      <p:ext uri="{BB962C8B-B14F-4D97-AF65-F5344CB8AC3E}">
        <p14:creationId xmlns:p14="http://schemas.microsoft.com/office/powerpoint/2010/main" val="2090172086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wo Chart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2640AAD-5B78-4A41-8750-DC51C2A7A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Chart Placeholder 11">
            <a:extLst>
              <a:ext uri="{FF2B5EF4-FFF2-40B4-BE49-F238E27FC236}">
                <a16:creationId xmlns:a16="http://schemas.microsoft.com/office/drawing/2014/main" id="{F916E91A-37D5-E345-A3CA-10C6BF6CF9B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90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F6E0D1F7-C70F-3143-BFF3-DE94EC7743E6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667312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</p:spTree>
    <p:extLst>
      <p:ext uri="{BB962C8B-B14F-4D97-AF65-F5344CB8AC3E}">
        <p14:creationId xmlns:p14="http://schemas.microsoft.com/office/powerpoint/2010/main" val="71994871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Title Slide (Electric 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434AFA43-3CDE-664D-BA65-6285700C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B8E34-A496-1C42-802F-6C1137025E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5585" y="3832770"/>
            <a:ext cx="1008856" cy="78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9015B-87EF-C54C-AD75-9EF386ACAA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7034" y="4353701"/>
            <a:ext cx="2619375" cy="2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4053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mage Righ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3BDB5C6-66AC-114D-9831-83F0E52BD9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1375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7C7D41-11DB-B54C-AE7E-D4C438E81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960" y="595029"/>
            <a:ext cx="5183331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349E132-4E3A-F649-B679-23EA9AA706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961" y="1819562"/>
            <a:ext cx="5183332" cy="272890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6350728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mage Lef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5F52C4C-E6AA-2E4D-ADE2-3DE7273EA2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7E1E1F-2F18-BB4B-BF4D-A697458B0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9886" y="658403"/>
            <a:ext cx="5355350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ED12AAC-33A9-D644-844B-2B7E97652A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9886" y="1882936"/>
            <a:ext cx="5355349" cy="270393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3265566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mage Right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903CE7F-DC19-0647-99F5-5AF4EF6489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1375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7C7FFC-1233-6F49-9968-B6E3E2C5C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960" y="595029"/>
            <a:ext cx="5183331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5B8DC5C-4A1A-DF42-9511-2EF3F09D46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961" y="1819562"/>
            <a:ext cx="5183332" cy="272890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1780197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mage Left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DF5F5CF-39C3-3647-BFB8-2EFE7CFF6F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BC620A-A08D-6844-B5F8-8A23A4C6B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9886" y="658403"/>
            <a:ext cx="5355350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A2C710C-B332-B04E-B528-630878B848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9886" y="1882936"/>
            <a:ext cx="5355349" cy="271136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8521283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rio Image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A4D591F-23ED-3B49-9774-BFB383F9C6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96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E165123-8E63-E248-BB1B-C10C343054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95455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D4E9031-3C41-0C43-B5C7-0D35EB7544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561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74AFC7-AA1B-DB4F-8226-4EE058011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551" y="321164"/>
            <a:ext cx="840636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382487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rio Images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44DF46C-DD48-344D-BB24-EE78CC5A4C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96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E53176C-EC2D-C24F-B521-919FC9822E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95455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8568E466-7E85-664D-A7C3-DA3B3834C4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561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01EF0EF-F0FB-8348-988C-09D2637DA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551" y="321164"/>
            <a:ext cx="840636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7692682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C0EBC8-C525-234E-B082-D0B7F79B12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19412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wo Fu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CC9C25B-9F32-7E46-A432-6911DE6DF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E4807EA-86BA-F24E-9870-74DECF6D3B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90241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Ending Slide (U State Logo)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47FE9E-DF67-D84F-B9D8-D49042565D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93" y="3943170"/>
            <a:ext cx="3480946" cy="55448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9E1FB08-71B9-7F49-9A7F-774A03AEB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75267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Ending Slide (Wordmark + U State)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131A92-B8A8-2B44-8074-FA2D07D9CE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85" y="3834976"/>
            <a:ext cx="1008856" cy="77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3CB794-8836-CD4D-A6F2-5C999D314E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6" y="4353701"/>
            <a:ext cx="2564230" cy="24984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C1AE3B5-9590-EF47-AD7C-1F7AC5DA3C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4202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27D4EEA-4A05-5146-B0CB-93626FFA21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053" y="2237678"/>
            <a:ext cx="6057358" cy="616032"/>
          </a:xfrm>
          <a:prstGeom prst="rect">
            <a:avLst/>
          </a:prstGeom>
        </p:spPr>
        <p:txBody>
          <a:bodyPr anchor="ctr"/>
          <a:lstStyle>
            <a:lvl1pPr algn="ctr">
              <a:defRPr sz="35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Cover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Ending Slide (U State Logo)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766836-C27B-124F-8229-31883B117C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93" y="3943170"/>
            <a:ext cx="3480946" cy="55448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D70F1A1-9FB3-1248-9B9C-13B66276B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2967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Ending Slide (Wordmark + U State)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0AAC2B-7E65-EE45-956A-B731B7EF0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85" y="3834976"/>
            <a:ext cx="1008856" cy="77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2A9A2-59E1-E149-9AD4-BA6253032A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6" y="4353701"/>
            <a:ext cx="2564230" cy="24984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9C0D993-4BEB-A74C-AB42-23EE5C2DA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086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020996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16A477F-88DA-7048-8778-E8BD7BC8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9BC60A5-9CB1-284F-AF8B-6ACE8CDD99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376" y="3935916"/>
            <a:ext cx="3526491" cy="5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0022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itle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7091F66D-700E-B344-89D4-834CB6E238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A380600-7A40-DE47-802B-2163B35E99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376" y="3935916"/>
            <a:ext cx="3526491" cy="5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20113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Title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13107306-4F9F-A642-9FA1-F90A02184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ABEF7-AAF0-E348-9BC6-382464A63D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6" y="4348293"/>
            <a:ext cx="3051196" cy="29729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FB8740F-3026-8E45-BFC1-818BCBAC87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7170" y="3828087"/>
            <a:ext cx="1051963" cy="8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348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Title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A6B15D3-5F67-9447-9EAC-96B47C1757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568793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A1F6F-C9F7-124B-A575-4F79A113B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6" y="4348293"/>
            <a:ext cx="3051196" cy="297296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1321F13-EAB1-E042-BA19-B84F67AB47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7170" y="3828087"/>
            <a:ext cx="1051963" cy="8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9552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5065DF6-681C-A646-A3A8-3FA4E1F727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053" y="2237678"/>
            <a:ext cx="6057358" cy="616032"/>
          </a:xfrm>
          <a:prstGeom prst="rect">
            <a:avLst/>
          </a:prstGeom>
        </p:spPr>
        <p:txBody>
          <a:bodyPr anchor="ctr"/>
          <a:lstStyle>
            <a:lvl1pPr algn="ctr">
              <a:defRPr sz="3500" b="1" i="0" baseline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Cover</a:t>
            </a:r>
          </a:p>
        </p:txBody>
      </p:sp>
    </p:spTree>
    <p:extLst>
      <p:ext uri="{BB962C8B-B14F-4D97-AF65-F5344CB8AC3E}">
        <p14:creationId xmlns:p14="http://schemas.microsoft.com/office/powerpoint/2010/main" val="310869511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U State Custom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A8F20C1-1D8C-D448-B5AC-D6CF9ECF8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7170" y="3828087"/>
            <a:ext cx="1051963" cy="810068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7199172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U State Custom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7CD814A-A954-8140-B7C3-8AF72DC99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7170" y="3828087"/>
            <a:ext cx="1051963" cy="810068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293121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U State Custom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AAAEC5-0238-B34D-9E9D-FDBE635582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5585" y="3832770"/>
            <a:ext cx="1008856" cy="78105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539149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ontent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56049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ontent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403844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U State Custom Sub-header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6A7D801-A05E-BD45-B1DA-BB8B1AAB5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rgbClr val="00263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13567A2-FC1E-CF42-93BA-DBDC42FF1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043EBBC3-D6C4-B64E-BB14-48B1EE1C8C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7170" y="3828087"/>
            <a:ext cx="1051963" cy="810068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6C8D0A1-345E-8843-86D9-676493F1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2755613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U State Custom Sub-header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0DA0AD-3736-3945-9A5E-3059EFCF62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rgbClr val="00263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539CB6-8103-CC49-B98B-72211BAB7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6922372-7C0D-D844-9A5B-F0272F9C8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7170" y="3828087"/>
            <a:ext cx="1051963" cy="810068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ECC702-4DF1-CE42-AE82-33FB82C67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1706902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 Custom Sub-header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ECC702-4DF1-CE42-AE82-33FB82C67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0DA0AD-3736-3945-9A5E-3059EFCF62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rgbClr val="00263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539CB6-8103-CC49-B98B-72211BAB7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1360820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ustom Sub-header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ECC702-4DF1-CE42-AE82-33FB82C67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156225"/>
            <a:ext cx="8197114" cy="26046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0DA0AD-3736-3945-9A5E-3059EFCF62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596389"/>
            <a:ext cx="8184662" cy="37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 baseline="0">
                <a:solidFill>
                  <a:srgbClr val="00263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(Arial Bold,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539CB6-8103-CC49-B98B-72211BAB7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432781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2265283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hart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6649C80A-64FA-1244-B824-70586DEF317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57448" y="1589305"/>
            <a:ext cx="8184662" cy="32009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65D3DA-A0D7-AE4C-9128-DD9ABA98C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0116050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Chart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6649C80A-64FA-1244-B824-70586DEF317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57448" y="1589305"/>
            <a:ext cx="8184662" cy="32009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65D3DA-A0D7-AE4C-9128-DD9ABA98C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9061975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wo Chart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2640AAD-5B78-4A41-8750-DC51C2A7A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10" name="Chart Placeholder 11">
            <a:extLst>
              <a:ext uri="{FF2B5EF4-FFF2-40B4-BE49-F238E27FC236}">
                <a16:creationId xmlns:a16="http://schemas.microsoft.com/office/drawing/2014/main" id="{75920390-2798-9B49-B225-907C585D2BCD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90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1" name="Chart Placeholder 11">
            <a:extLst>
              <a:ext uri="{FF2B5EF4-FFF2-40B4-BE49-F238E27FC236}">
                <a16:creationId xmlns:a16="http://schemas.microsoft.com/office/drawing/2014/main" id="{C8FAFD27-17AF-AC4B-B3AF-ECDD6E19B9D1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667312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</p:spTree>
    <p:extLst>
      <p:ext uri="{BB962C8B-B14F-4D97-AF65-F5344CB8AC3E}">
        <p14:creationId xmlns:p14="http://schemas.microsoft.com/office/powerpoint/2010/main" val="1181874931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wo Chart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2640AAD-5B78-4A41-8750-DC51C2A7A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5323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Chart Placeholder 11">
            <a:extLst>
              <a:ext uri="{FF2B5EF4-FFF2-40B4-BE49-F238E27FC236}">
                <a16:creationId xmlns:a16="http://schemas.microsoft.com/office/drawing/2014/main" id="{F916E91A-37D5-E345-A3CA-10C6BF6CF9B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30290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F6E0D1F7-C70F-3143-BFF3-DE94EC7743E6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667312" y="1638677"/>
            <a:ext cx="3977726" cy="3051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</p:spTree>
    <p:extLst>
      <p:ext uri="{BB962C8B-B14F-4D97-AF65-F5344CB8AC3E}">
        <p14:creationId xmlns:p14="http://schemas.microsoft.com/office/powerpoint/2010/main" val="336305360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U State Custom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347BB-5614-F340-9C28-EE90DD6ADC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5585" y="3832770"/>
            <a:ext cx="1008856" cy="78105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5314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mage Right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3BDB5C6-66AC-114D-9831-83F0E52BD9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1375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7C7D41-11DB-B54C-AE7E-D4C438E81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960" y="595029"/>
            <a:ext cx="5183331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349E132-4E3A-F649-B679-23EA9AA706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961" y="1819562"/>
            <a:ext cx="5183332" cy="272890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3496478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mage Left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5F52C4C-E6AA-2E4D-ADE2-3DE7273EA2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7E1E1F-2F18-BB4B-BF4D-A697458B0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9886" y="658403"/>
            <a:ext cx="5355350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ED12AAC-33A9-D644-844B-2B7E97652A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9886" y="1882936"/>
            <a:ext cx="5355349" cy="270393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5211214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mage Right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903CE7F-DC19-0647-99F5-5AF4EF6489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1375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7C7FFC-1233-6F49-9968-B6E3E2C5C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960" y="595029"/>
            <a:ext cx="5183331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5B8DC5C-4A1A-DF42-9511-2EF3F09D46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4961" y="1819562"/>
            <a:ext cx="5183332" cy="272890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6637616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mage Left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DF5F5CF-39C3-3647-BFB8-2EFE7CFF6F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BC620A-A08D-6844-B5F8-8A23A4C6B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9886" y="658403"/>
            <a:ext cx="5355350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A2C710C-B332-B04E-B528-630878B848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9886" y="1882936"/>
            <a:ext cx="5355349" cy="271136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719128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rio Images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A4D591F-23ED-3B49-9774-BFB383F9C6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96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E165123-8E63-E248-BB1B-C10C343054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95455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D4E9031-3C41-0C43-B5C7-0D35EB7544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561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74AFC7-AA1B-DB4F-8226-4EE058011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551" y="321164"/>
            <a:ext cx="840636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7652528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rio Images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44DF46C-DD48-344D-BB24-EE78CC5A4C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96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E53176C-EC2D-C24F-B521-919FC9822E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95455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8568E466-7E85-664D-A7C3-DA3B3834C4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561" y="1606272"/>
            <a:ext cx="2598345" cy="3080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01EF0EF-F0FB-8348-988C-09D2637DA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551" y="321164"/>
            <a:ext cx="840636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4522719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C0EBC8-C525-234E-B082-D0B7F79B12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6567"/>
      </p:ext>
    </p:extLst>
  </p:cSld>
  <p:clrMapOvr>
    <a:masterClrMapping/>
  </p:clrMapOvr>
  <p:transition spd="slow"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wo Fu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0451B4E-D4FA-B748-BC10-532B6E40A7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C236DD8-32D3-6F4A-A559-C49C089D1B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84051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Ending Slide (U State Logo)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00A48FC-F1B6-554A-953E-E7B04D42FF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376" y="3935916"/>
            <a:ext cx="3526491" cy="56174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F050959-E084-B64F-8C25-4FFF84D91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27774"/>
      </p:ext>
    </p:extLst>
  </p:cSld>
  <p:clrMapOvr>
    <a:masterClrMapping/>
  </p:clrMapOvr>
  <p:transition spd="slow"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Ending Slide (Wordmark + U State)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3D6288-D3A8-B14B-8B2E-58A6CE277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6" y="4348293"/>
            <a:ext cx="3051196" cy="29729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9A5C52F-8191-C043-94AA-2BCD6F142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7170" y="3828087"/>
            <a:ext cx="1051963" cy="8100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1F934F9-8E25-094E-AC0F-95266367DD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4174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Custom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FE0BDE2-CC87-7949-B16D-CCA7AD55C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533850"/>
            <a:ext cx="8197114" cy="324944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chemeClr val="tx2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A01D8E-2B68-3344-A46B-51272EB86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360208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chemeClr val="tx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1416976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Ending Slide (U State Logo)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D2A7EBF-AC12-6643-86DF-755B07098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376" y="3935916"/>
            <a:ext cx="3526491" cy="56174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FD95DA8C-B214-1042-B7AC-155C5C6DE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43267"/>
      </p:ext>
    </p:extLst>
  </p:cSld>
  <p:clrMapOvr>
    <a:masterClrMapping/>
  </p:clrMapOvr>
  <p:transition spd="slow"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Ending Slide (Wordmark + U State)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45F96-F5F0-BF45-BA0F-CB9DB902E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6" y="4348293"/>
            <a:ext cx="3051196" cy="29729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3E8A154-CBEE-EB42-B1F1-E05E411A4F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7170" y="3828087"/>
            <a:ext cx="1051963" cy="8100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873DBF4-00BB-0144-AD21-C84AAEA4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1047764"/>
            <a:ext cx="6972300" cy="1673664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Thank You Text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27065"/>
      </p:ext>
    </p:extLst>
  </p:cSld>
  <p:clrMapOvr>
    <a:masterClrMapping/>
  </p:clrMapOvr>
  <p:transition spd="slow">
    <p:wip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752284"/>
      </p:ext>
    </p:extLst>
  </p:cSld>
  <p:clrMapOvr>
    <a:masterClrMapping/>
  </p:clrMapOvr>
  <p:transition spd="slow">
    <p:wip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16A477F-88DA-7048-8778-E8BD7BC8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805496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978DBA4-C835-A24B-A8ED-2B4A3C825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376" y="3877860"/>
            <a:ext cx="3526491" cy="5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07431"/>
      </p:ext>
    </p:extLst>
  </p:cSld>
  <p:clrMapOvr>
    <a:masterClrMapping/>
  </p:clrMapOvr>
  <p:transition spd="slow">
    <p:wip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itle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B0C7E0D-4930-9B40-819F-BDD9D30447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376" y="3877860"/>
            <a:ext cx="3526491" cy="56174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DA6D8DF-1AF5-E044-B490-2231E36EA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805496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68544"/>
      </p:ext>
    </p:extLst>
  </p:cSld>
  <p:clrMapOvr>
    <a:masterClrMapping/>
  </p:clrMapOvr>
  <p:transition spd="slow">
    <p:wip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Title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36CCCCB-0CCF-1343-85B8-9408CD272E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4155" y="4174122"/>
            <a:ext cx="3088578" cy="297296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2DF50E0-AC06-484A-ADFC-D6F2D012F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7170" y="3653916"/>
            <a:ext cx="1051963" cy="81006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4B69861-F6AE-9D45-8CA0-9ACF6CA85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805496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4803"/>
      </p:ext>
    </p:extLst>
  </p:cSld>
  <p:clrMapOvr>
    <a:masterClrMapping/>
  </p:clrMapOvr>
  <p:transition spd="slow">
    <p:wip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Title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4B6ED08-8C20-1A45-95BB-C4FD9B571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4155" y="4174122"/>
            <a:ext cx="3088578" cy="297296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BE4255D-2665-C04B-85D8-0B848067A2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7170" y="3653916"/>
            <a:ext cx="1051963" cy="81006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7BCE0A-8A61-1A4C-886D-E2FBD215C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375" y="805496"/>
            <a:ext cx="6972300" cy="2641756"/>
          </a:xfrm>
          <a:prstGeom prst="rect">
            <a:avLst/>
          </a:prstGeom>
        </p:spPr>
        <p:txBody>
          <a:bodyPr anchor="ctr"/>
          <a:lstStyle>
            <a:lvl1pPr algn="l">
              <a:defRPr sz="5000" b="1" i="0" baseline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Arial Black, </a:t>
            </a:r>
            <a:br>
              <a:rPr lang="en-US" dirty="0"/>
            </a:br>
            <a:r>
              <a:rPr lang="en-US" dirty="0"/>
              <a:t>50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39671"/>
      </p:ext>
    </p:extLst>
  </p:cSld>
  <p:clrMapOvr>
    <a:masterClrMapping/>
  </p:clrMapOvr>
  <p:transition spd="slow">
    <p:wip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5065DF6-681C-A646-A3A8-3FA4E1F727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053" y="2237678"/>
            <a:ext cx="6057358" cy="616032"/>
          </a:xfrm>
          <a:prstGeom prst="rect">
            <a:avLst/>
          </a:prstGeom>
        </p:spPr>
        <p:txBody>
          <a:bodyPr anchor="ctr"/>
          <a:lstStyle>
            <a:lvl1pPr algn="ctr">
              <a:defRPr sz="3500" b="1" i="0" baseline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Cover</a:t>
            </a:r>
          </a:p>
        </p:txBody>
      </p:sp>
    </p:spTree>
    <p:extLst>
      <p:ext uri="{BB962C8B-B14F-4D97-AF65-F5344CB8AC3E}">
        <p14:creationId xmlns:p14="http://schemas.microsoft.com/office/powerpoint/2010/main" val="300241482"/>
      </p:ext>
    </p:extLst>
  </p:cSld>
  <p:clrMapOvr>
    <a:masterClrMapping/>
  </p:clrMapOvr>
  <p:transition spd="slow">
    <p:wip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U State Custom Slide (Aggie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323EB2-20B7-474E-988E-E23698A5A8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1684" y="3624887"/>
            <a:ext cx="1051963" cy="810068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04C642B9-7930-574E-8E66-61076E58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94085"/>
            <a:ext cx="8197114" cy="275368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A6F7F5-794E-A349-8CBB-1CF441B9B9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02639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0792113"/>
      </p:ext>
    </p:extLst>
  </p:cSld>
  <p:clrMapOvr>
    <a:masterClrMapping/>
  </p:clrMapOvr>
  <p:transition spd="slow">
    <p:wip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U State Custom Slide (Electric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E047C86-6E9E-7140-81C0-8D0A24AC1C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1684" y="3624887"/>
            <a:ext cx="1051963" cy="810068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8BBD4FC-E8BC-7A4B-ADC3-9B56C07CE2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94085"/>
            <a:ext cx="8197114" cy="275368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1ADDB"/>
              </a:buClr>
              <a:buFont typeface="Wingdings" pitchFamily="2" charset="2"/>
              <a:buChar char="§"/>
              <a:defRPr sz="2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742950" indent="-285750">
              <a:buClr>
                <a:srgbClr val="01ADDB"/>
              </a:buClr>
              <a:buFont typeface="Wingdings" pitchFamily="2" charset="2"/>
              <a:buChar char="§"/>
              <a:defRPr sz="20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1ADDB"/>
              </a:buClr>
              <a:buSzPct val="100000"/>
              <a:buFont typeface="Wingdings" pitchFamily="2" charset="2"/>
              <a:buChar char="§"/>
              <a:defRPr sz="18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1ADDB"/>
              </a:buClr>
              <a:buFont typeface="Wingdings" pitchFamily="2" charset="2"/>
              <a:buChar char="§"/>
              <a:defRPr sz="16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1ADDB"/>
              </a:buClr>
              <a:buFont typeface="Wingdings" pitchFamily="2" charset="2"/>
              <a:buChar char="§"/>
              <a:defRPr sz="1400" b="0" i="0" baseline="0">
                <a:solidFill>
                  <a:srgbClr val="002639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 here (Arial Regular, 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(Arial Regular, 20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Third level (Arial Regular,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Fourth level (Arial Regular,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Fifth level (Arial Regular, 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23F4F-15F7-F548-844C-F83DC75F6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923" y="595735"/>
            <a:ext cx="8197114" cy="993775"/>
          </a:xfrm>
          <a:prstGeom prst="rect">
            <a:avLst/>
          </a:prstGeom>
        </p:spPr>
        <p:txBody>
          <a:bodyPr anchor="ctr"/>
          <a:lstStyle>
            <a:lvl1pPr algn="l">
              <a:defRPr sz="3000" b="1" i="0">
                <a:solidFill>
                  <a:srgbClr val="01ADDB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Header Here</a:t>
            </a:r>
            <a:br>
              <a:rPr lang="en-US" dirty="0"/>
            </a:br>
            <a:r>
              <a:rPr lang="en-US" dirty="0"/>
              <a:t>(Arial Black, 30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953848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32" Type="http://schemas.openxmlformats.org/officeDocument/2006/relationships/image" Target="../media/image10.jpg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3205AF6-2D2B-114C-B14B-D283EBE8FC75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05FAFA2-4736-0D48-9AA7-CA989970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1" y="353805"/>
            <a:ext cx="8489795" cy="78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82EDD0-B1F6-9241-B850-45C942375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101" y="1284055"/>
            <a:ext cx="8489795" cy="350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666" r:id="rId2"/>
    <p:sldLayoutId id="2147483698" r:id="rId3"/>
    <p:sldLayoutId id="2147483658" r:id="rId4"/>
    <p:sldLayoutId id="2147483739" r:id="rId5"/>
    <p:sldLayoutId id="2147483660" r:id="rId6"/>
    <p:sldLayoutId id="2147483817" r:id="rId7"/>
    <p:sldLayoutId id="2147483818" r:id="rId8"/>
    <p:sldLayoutId id="2147483819" r:id="rId9"/>
    <p:sldLayoutId id="2147483820" r:id="rId10"/>
    <p:sldLayoutId id="2147483813" r:id="rId11"/>
    <p:sldLayoutId id="2147483814" r:id="rId12"/>
    <p:sldLayoutId id="2147483815" r:id="rId13"/>
    <p:sldLayoutId id="2147483816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7" r:id="rId29"/>
    <p:sldLayoutId id="2147483838" r:id="rId30"/>
    <p:sldLayoutId id="2147484003" r:id="rId31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D190F9-083D-9C46-A353-5BAF1816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1" y="351111"/>
            <a:ext cx="8489795" cy="78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CA128-E96B-9D42-9F3B-65BFBD964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101" y="1284055"/>
            <a:ext cx="8489795" cy="350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262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</p:sldLayoutIdLst>
  <p:transition spd="slow">
    <p:wipe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1ADDB"/>
        </a:buClr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8DB2C-9597-FE49-9D6E-B84A92FC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1" y="351111"/>
            <a:ext cx="8489795" cy="78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8C27-D605-754C-80E5-861004745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101" y="1284055"/>
            <a:ext cx="8489795" cy="350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49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  <p:sldLayoutId id="2147483958" r:id="rId29"/>
    <p:sldLayoutId id="2147483959" r:id="rId30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63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1ADDB"/>
        </a:buClr>
        <a:buFont typeface="Wingdings" pitchFamily="2" charset="2"/>
        <a:buChar char="§"/>
        <a:defRPr sz="2800" kern="1200">
          <a:solidFill>
            <a:srgbClr val="00263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ADDB"/>
        </a:buClr>
        <a:buFont typeface="Wingdings" pitchFamily="2" charset="2"/>
        <a:buChar char="§"/>
        <a:defRPr sz="2400" kern="1200">
          <a:solidFill>
            <a:srgbClr val="00263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ADDB"/>
        </a:buClr>
        <a:buFont typeface="Wingdings" pitchFamily="2" charset="2"/>
        <a:buChar char="§"/>
        <a:defRPr sz="2000" kern="1200">
          <a:solidFill>
            <a:srgbClr val="00263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ADDB"/>
        </a:buClr>
        <a:buFont typeface="Wingdings" pitchFamily="2" charset="2"/>
        <a:buChar char="§"/>
        <a:defRPr sz="1800" kern="1200">
          <a:solidFill>
            <a:srgbClr val="00263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ADDB"/>
        </a:buClr>
        <a:buFont typeface="Wingdings" pitchFamily="2" charset="2"/>
        <a:buChar char="§"/>
        <a:defRPr sz="1800" kern="1200">
          <a:solidFill>
            <a:srgbClr val="00263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6019041C-2BE6-8C49-B131-760148C7DE4F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618FDA5-5135-114A-B17B-90D99208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1" y="715385"/>
            <a:ext cx="8489795" cy="522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FA0CEE-E45D-0B44-8202-1A7FA793C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101" y="1507079"/>
            <a:ext cx="8489795" cy="292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427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  <p:sldLayoutId id="2147483904" r:id="rId18"/>
    <p:sldLayoutId id="2147483905" r:id="rId19"/>
    <p:sldLayoutId id="2147483906" r:id="rId20"/>
    <p:sldLayoutId id="2147483907" r:id="rId21"/>
    <p:sldLayoutId id="2147483908" r:id="rId22"/>
    <p:sldLayoutId id="2147483909" r:id="rId23"/>
    <p:sldLayoutId id="2147483910" r:id="rId24"/>
    <p:sldLayoutId id="2147483911" r:id="rId25"/>
    <p:sldLayoutId id="2147483912" r:id="rId26"/>
    <p:sldLayoutId id="2147483913" r:id="rId27"/>
    <p:sldLayoutId id="2147483914" r:id="rId28"/>
    <p:sldLayoutId id="2147483915" r:id="rId29"/>
    <p:sldLayoutId id="2147483916" r:id="rId30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63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1ADDB"/>
        </a:buClr>
        <a:buFont typeface="Wingdings" pitchFamily="2" charset="2"/>
        <a:buChar char="§"/>
        <a:defRPr sz="2800" kern="1200">
          <a:solidFill>
            <a:srgbClr val="00263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ADDB"/>
        </a:buClr>
        <a:buFont typeface="Wingdings" pitchFamily="2" charset="2"/>
        <a:buChar char="§"/>
        <a:defRPr sz="2400" kern="1200">
          <a:solidFill>
            <a:srgbClr val="00263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ADDB"/>
        </a:buClr>
        <a:buFont typeface="Wingdings" pitchFamily="2" charset="2"/>
        <a:buChar char="§"/>
        <a:defRPr sz="2000" kern="1200">
          <a:solidFill>
            <a:srgbClr val="00263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ADDB"/>
        </a:buClr>
        <a:buFont typeface="Wingdings" pitchFamily="2" charset="2"/>
        <a:buChar char="§"/>
        <a:defRPr sz="1800" kern="1200">
          <a:solidFill>
            <a:srgbClr val="00263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ADDB"/>
        </a:buClr>
        <a:buFont typeface="Wingdings" pitchFamily="2" charset="2"/>
        <a:buChar char="§"/>
        <a:defRPr sz="1800" kern="1200">
          <a:solidFill>
            <a:srgbClr val="00263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se.com/suse-rke1/support-matrix/all-supported-versions/rke1-v1-25" TargetMode="External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edurepo/banner9-admin/src/openjdk/tomcat8.5/corretto8-amazonlinux2/" TargetMode="External"/><Relationship Id="rId2" Type="http://schemas.openxmlformats.org/officeDocument/2006/relationships/hyperlink" Target="https://www.oracle.com/database/technologies/appdev/jdbc-drivers-archive.html" TargetMode="External"/><Relationship Id="rId1" Type="http://schemas.openxmlformats.org/officeDocument/2006/relationships/slideLayout" Target="../slideLayouts/slideLayout78.xml"/><Relationship Id="rId4" Type="http://schemas.openxmlformats.org/officeDocument/2006/relationships/hyperlink" Target="https://bitbucket.org/edurepo/banner9-selfservice/src/openjdk/tomcat8.5/corretto-amazonlinux2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tahstate/banner" TargetMode="External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se.com/suse-rke1/support-matrix/all-supported-versions/rke1-v1-25" TargetMode="External"/><Relationship Id="rId2" Type="http://schemas.openxmlformats.org/officeDocument/2006/relationships/hyperlink" Target="https://ranchermanager.docs.rancher.com/how-to-guides/new-user-guides/kubernetes-cluster-setup/rke1-for-rancher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www.oracle.com/database/technologies/appdev/jdbc-drivers-archive.html" TargetMode="External"/><Relationship Id="rId5" Type="http://schemas.openxmlformats.org/officeDocument/2006/relationships/hyperlink" Target="https://bitbucket.org/edurepo/banner9-admin/src/openjdk/tomcat8.5/corretto8-amazonlinux2/" TargetMode="External"/><Relationship Id="rId4" Type="http://schemas.openxmlformats.org/officeDocument/2006/relationships/hyperlink" Target="https://bitbucket.org/edurepo/banner9-selfservice/src/openjdk/tomcat8.5/corretto-amazonlinux2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45036B-7FF6-294C-B00D-3445DFBF9C3C}"/>
              </a:ext>
            </a:extLst>
          </p:cNvPr>
          <p:cNvSpPr txBox="1"/>
          <p:nvPr/>
        </p:nvSpPr>
        <p:spPr>
          <a:xfrm>
            <a:off x="6446103" y="4106331"/>
            <a:ext cx="22090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i="1" dirty="0">
                <a:solidFill>
                  <a:schemeClr val="tx2"/>
                </a:solidFill>
                <a:latin typeface="Arial"/>
                <a:cs typeface="Arial"/>
              </a:rPr>
              <a:t>May, 6, 2023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D2876-F705-0E44-ADB9-A173B586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 Applications and  Kubernetes</a:t>
            </a:r>
          </a:p>
        </p:txBody>
      </p:sp>
    </p:spTree>
    <p:extLst>
      <p:ext uri="{BB962C8B-B14F-4D97-AF65-F5344CB8AC3E}">
        <p14:creationId xmlns:p14="http://schemas.microsoft.com/office/powerpoint/2010/main" val="207332699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Linux Nodes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Install Supported Distribution</a:t>
            </a:r>
          </a:p>
          <a:p>
            <a:pPr lvl="1"/>
            <a:r>
              <a:rPr lang="en-US" sz="1400" dirty="0">
                <a:hlinkClick r:id="rId2"/>
              </a:rPr>
              <a:t>https://www.suse.com/suse-rke1/support-matrix/all-supported-versions/rke1-v1-25</a:t>
            </a:r>
            <a:endParaRPr lang="en-US" sz="1400" dirty="0"/>
          </a:p>
          <a:p>
            <a:r>
              <a:rPr lang="en-US" sz="2400" dirty="0"/>
              <a:t>Linux with Docker installed</a:t>
            </a:r>
          </a:p>
          <a:p>
            <a:pPr lvl="1"/>
            <a:r>
              <a:rPr lang="en-US" sz="2000" dirty="0"/>
              <a:t>curl https://</a:t>
            </a:r>
            <a:r>
              <a:rPr lang="en-US" sz="2000" dirty="0" err="1"/>
              <a:t>releases.rancher.com</a:t>
            </a:r>
            <a:r>
              <a:rPr lang="en-US" sz="2000" dirty="0"/>
              <a:t>/install-docker/20.10.sh | </a:t>
            </a:r>
            <a:r>
              <a:rPr lang="en-US" sz="2000" dirty="0" err="1"/>
              <a:t>sh</a:t>
            </a:r>
            <a:endParaRPr lang="en-US" sz="2000" dirty="0"/>
          </a:p>
          <a:p>
            <a:r>
              <a:rPr lang="en-US" sz="2400" dirty="0"/>
              <a:t>SSH key to use on each node</a:t>
            </a:r>
          </a:p>
          <a:p>
            <a:pPr lvl="1"/>
            <a:r>
              <a:rPr lang="en-US" sz="2000" dirty="0"/>
              <a:t>Rancher needs SSH</a:t>
            </a:r>
          </a:p>
          <a:p>
            <a:pPr lvl="1"/>
            <a:r>
              <a:rPr lang="en-US" sz="2000" dirty="0"/>
              <a:t>Generate key on your machine</a:t>
            </a:r>
          </a:p>
          <a:p>
            <a:pPr lvl="1"/>
            <a:r>
              <a:rPr lang="en-US" sz="2000" dirty="0"/>
              <a:t>Add public key to </a:t>
            </a:r>
            <a:r>
              <a:rPr lang="en-US" sz="2000" dirty="0" err="1"/>
              <a:t>authorized_keys</a:t>
            </a:r>
            <a:r>
              <a:rPr lang="en-US" sz="2000" dirty="0"/>
              <a:t> on every host</a:t>
            </a:r>
          </a:p>
          <a:p>
            <a:pPr lvl="1"/>
            <a:r>
              <a:rPr lang="en-US" sz="2000" dirty="0"/>
              <a:t>Rancher user needs to be member of docker group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143676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Local Environment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Install Tools (Homebrew makes it easy on a Mac!)</a:t>
            </a:r>
          </a:p>
          <a:p>
            <a:pPr lvl="1"/>
            <a:r>
              <a:rPr lang="en-US" sz="2000" dirty="0"/>
              <a:t>RKE -  brew install </a:t>
            </a:r>
            <a:r>
              <a:rPr lang="en-US" sz="2000" dirty="0" err="1"/>
              <a:t>rke</a:t>
            </a:r>
            <a:endParaRPr lang="en-US" sz="2000" dirty="0"/>
          </a:p>
          <a:p>
            <a:pPr lvl="1"/>
            <a:r>
              <a:rPr lang="en-US" sz="2000" dirty="0" err="1"/>
              <a:t>Kubectl</a:t>
            </a:r>
            <a:r>
              <a:rPr lang="en-US" sz="2000" dirty="0"/>
              <a:t> - brew install </a:t>
            </a:r>
            <a:r>
              <a:rPr lang="en-US" sz="2000" dirty="0" err="1"/>
              <a:t>kubectl</a:t>
            </a:r>
            <a:endParaRPr lang="en-US" sz="2000" dirty="0"/>
          </a:p>
          <a:p>
            <a:pPr lvl="1"/>
            <a:r>
              <a:rPr lang="en-US" sz="2000" dirty="0"/>
              <a:t>Helm - brew install helm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Create rancher-</a:t>
            </a:r>
            <a:r>
              <a:rPr lang="en-US" sz="2400" dirty="0" err="1"/>
              <a:t>cluster.yml</a:t>
            </a:r>
            <a:endParaRPr lang="en-US" sz="2400" dirty="0"/>
          </a:p>
          <a:p>
            <a:pPr marL="0" indent="0">
              <a:buNone/>
            </a:pPr>
            <a:endParaRPr lang="en-US" sz="1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20199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2069310"/>
            <a:ext cx="8197114" cy="993775"/>
          </a:xfrm>
        </p:spPr>
        <p:txBody>
          <a:bodyPr/>
          <a:lstStyle/>
          <a:p>
            <a:r>
              <a:rPr lang="en-US" sz="1600" dirty="0"/>
              <a:t>rancher-</a:t>
            </a:r>
            <a:r>
              <a:rPr lang="en-US" sz="1600" dirty="0" err="1"/>
              <a:t>cluster.yml</a:t>
            </a:r>
            <a:endParaRPr lang="en-US" sz="1600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/>
          </a:p>
          <a:p>
            <a:endParaRPr lang="en-US" sz="2400" dirty="0"/>
          </a:p>
        </p:txBody>
      </p:sp>
      <p:pic>
        <p:nvPicPr>
          <p:cNvPr id="9218" name="Picture 2" descr="# default k8s version: v1.8.9-rancher1-1 &#10;# default network plugin: flannel &#10;ssh/rancher &#10;nodes : &#10;- address: k8s-rancher-@1.ser321.usu.edu &#10;rancher &#10;user: &#10;role: [controlplane , etcd , worker] &#10;- address: k8s-rancher-@2.ser321.usu.edu &#10;rancher &#10;user: &#10;role: [controlplane , etcd , worker ] &#10;- address: k8s-rancher-@3.ser321.usu.edu &#10;rancher &#10;user: &#10;role: [controlplane , , worker] &#10;clustername: rancher &#10;services: &#10;etcd: &#10;snapshot: true &#10;creation: 6h &#10;retention: 72h &#10;kubernetes version: &#10;&quot;VI .20. 10-rancherl-l&quot; ">
            <a:extLst>
              <a:ext uri="{FF2B5EF4-FFF2-40B4-BE49-F238E27FC236}">
                <a16:creationId xmlns:a16="http://schemas.microsoft.com/office/drawing/2014/main" id="{DF3FC412-2BC8-EBC9-7C85-A8BF132AE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62" y="0"/>
            <a:ext cx="49815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9118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Rancher with Helm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Run RKE up</a:t>
            </a:r>
          </a:p>
          <a:p>
            <a:pPr lvl="1"/>
            <a:r>
              <a:rPr lang="en-US" sz="1800" dirty="0" err="1"/>
              <a:t>rke</a:t>
            </a:r>
            <a:r>
              <a:rPr lang="en-US" sz="1800" dirty="0"/>
              <a:t> up --config ./rancher-</a:t>
            </a:r>
            <a:r>
              <a:rPr lang="en-US" sz="1800" dirty="0" err="1"/>
              <a:t>cluster.yml</a:t>
            </a:r>
            <a:endParaRPr lang="en-US" sz="1800" dirty="0"/>
          </a:p>
          <a:p>
            <a:pPr lvl="1"/>
            <a:r>
              <a:rPr lang="en-US" sz="1800" dirty="0"/>
              <a:t>Kubernetes cluster is created</a:t>
            </a:r>
          </a:p>
          <a:p>
            <a:r>
              <a:rPr lang="en-US" sz="2000" dirty="0"/>
              <a:t>Test Cluster with </a:t>
            </a:r>
            <a:r>
              <a:rPr lang="en-US" sz="2000" dirty="0" err="1"/>
              <a:t>Kubectl</a:t>
            </a:r>
            <a:endParaRPr lang="en-US" sz="2000" dirty="0"/>
          </a:p>
          <a:p>
            <a:pPr lvl="1"/>
            <a:r>
              <a:rPr lang="en-US" sz="1600" dirty="0"/>
              <a:t>export KUBECONFIG=$(</a:t>
            </a:r>
            <a:r>
              <a:rPr lang="en-US" sz="1600" dirty="0" err="1"/>
              <a:t>pwd</a:t>
            </a:r>
            <a:r>
              <a:rPr lang="en-US" sz="1600" dirty="0"/>
              <a:t>)/</a:t>
            </a:r>
            <a:r>
              <a:rPr lang="en-US" sz="1600" dirty="0" err="1"/>
              <a:t>kube_config_cluster.yml</a:t>
            </a:r>
            <a:endParaRPr lang="en-US" sz="1600" dirty="0"/>
          </a:p>
          <a:p>
            <a:pPr lvl="1"/>
            <a:r>
              <a:rPr lang="en-US" sz="1600" dirty="0" err="1"/>
              <a:t>kubectl</a:t>
            </a:r>
            <a:r>
              <a:rPr lang="en-US" sz="1600" dirty="0"/>
              <a:t> get nodes</a:t>
            </a:r>
          </a:p>
          <a:p>
            <a:pPr lvl="1"/>
            <a:r>
              <a:rPr lang="en-US" sz="1600" dirty="0" err="1"/>
              <a:t>kubectl</a:t>
            </a:r>
            <a:r>
              <a:rPr lang="en-US" sz="1600" dirty="0"/>
              <a:t> get pods --all-namespaces</a:t>
            </a:r>
          </a:p>
          <a:p>
            <a:pPr lvl="1"/>
            <a:r>
              <a:rPr lang="en-US" sz="1600" dirty="0" err="1"/>
              <a:t>kubectl</a:t>
            </a:r>
            <a:r>
              <a:rPr lang="en-US" sz="1600" dirty="0"/>
              <a:t> create namespace cattle-system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606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Rancher with Helm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Run Helm</a:t>
            </a:r>
          </a:p>
          <a:p>
            <a:pPr lvl="1"/>
            <a:r>
              <a:rPr lang="en-US" sz="2000" dirty="0"/>
              <a:t>helm repo add rancher-stable https://</a:t>
            </a:r>
            <a:r>
              <a:rPr lang="en-US" sz="2000" dirty="0" err="1"/>
              <a:t>releases.rancher.com</a:t>
            </a:r>
            <a:r>
              <a:rPr lang="en-US" sz="2000" dirty="0"/>
              <a:t>/server-charts/stable</a:t>
            </a:r>
          </a:p>
          <a:p>
            <a:pPr lvl="1"/>
            <a:r>
              <a:rPr lang="en-US" sz="2000" dirty="0">
                <a:effectLst/>
                <a:latin typeface="Helvetica" pitchFamily="2" charset="0"/>
              </a:rPr>
              <a:t>   helm install rancher rancher-stable/rancher \</a:t>
            </a:r>
          </a:p>
          <a:p>
            <a:pPr marL="914400" lvl="2" indent="0">
              <a:buNone/>
            </a:pPr>
            <a:r>
              <a:rPr lang="en-US" dirty="0">
                <a:effectLst/>
                <a:latin typeface="Helvetica" pitchFamily="2" charset="0"/>
              </a:rPr>
              <a:t>﻿﻿--namespace cattle-system \</a:t>
            </a:r>
          </a:p>
          <a:p>
            <a:pPr marL="914400" lvl="2" indent="0">
              <a:buNone/>
            </a:pPr>
            <a:r>
              <a:rPr lang="en-US" dirty="0">
                <a:effectLst/>
                <a:latin typeface="Helvetica" pitchFamily="2" charset="0"/>
              </a:rPr>
              <a:t>﻿--set hostname=</a:t>
            </a:r>
            <a:r>
              <a:rPr lang="en-US" dirty="0" err="1">
                <a:effectLst/>
                <a:latin typeface="Helvetica" pitchFamily="2" charset="0"/>
              </a:rPr>
              <a:t>rancher.usu.edu</a:t>
            </a:r>
            <a:r>
              <a:rPr lang="en-US" dirty="0">
                <a:effectLst/>
                <a:latin typeface="Helvetica" pitchFamily="2" charset="0"/>
              </a:rPr>
              <a:t> \</a:t>
            </a:r>
          </a:p>
          <a:p>
            <a:pPr marL="914400" lvl="2" indent="0">
              <a:buNone/>
            </a:pPr>
            <a:r>
              <a:rPr lang="en-US" dirty="0">
                <a:effectLst/>
                <a:latin typeface="Helvetica" pitchFamily="2" charset="0"/>
              </a:rPr>
              <a:t>﻿﻿--set </a:t>
            </a:r>
            <a:r>
              <a:rPr lang="en-US" dirty="0" err="1">
                <a:effectLst/>
                <a:latin typeface="Helvetica" pitchFamily="2" charset="0"/>
              </a:rPr>
              <a:t>bootstrapPassword</a:t>
            </a:r>
            <a:r>
              <a:rPr lang="en-US" dirty="0">
                <a:effectLst/>
                <a:latin typeface="Helvetica" pitchFamily="2" charset="0"/>
              </a:rPr>
              <a:t>=admin \</a:t>
            </a:r>
          </a:p>
          <a:p>
            <a:pPr marL="914400" lvl="2" indent="0">
              <a:buNone/>
            </a:pPr>
            <a:r>
              <a:rPr lang="en-US" dirty="0">
                <a:effectLst/>
                <a:latin typeface="Helvetica" pitchFamily="2" charset="0"/>
              </a:rPr>
              <a:t>﻿--set </a:t>
            </a:r>
            <a:r>
              <a:rPr lang="en-US" dirty="0" err="1">
                <a:effectLst/>
                <a:latin typeface="Helvetica" pitchFamily="2" charset="0"/>
              </a:rPr>
              <a:t>ingress.tls.source</a:t>
            </a:r>
            <a:r>
              <a:rPr lang="en-US" dirty="0">
                <a:effectLst/>
                <a:latin typeface="Helvetica" pitchFamily="2" charset="0"/>
              </a:rPr>
              <a:t>=secret</a:t>
            </a:r>
          </a:p>
          <a:p>
            <a:pPr lvl="1"/>
            <a:r>
              <a:rPr lang="en-US" sz="2000" dirty="0"/>
              <a:t>Rancher interface should be available at hostname after a few minutes</a:t>
            </a:r>
          </a:p>
        </p:txBody>
      </p:sp>
    </p:spTree>
    <p:extLst>
      <p:ext uri="{BB962C8B-B14F-4D97-AF65-F5344CB8AC3E}">
        <p14:creationId xmlns:p14="http://schemas.microsoft.com/office/powerpoint/2010/main" val="45624638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Banner Cluster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Setup at least 3 Linux nodes</a:t>
            </a:r>
          </a:p>
          <a:p>
            <a:pPr lvl="1"/>
            <a:r>
              <a:rPr lang="en-US" sz="2000" dirty="0"/>
              <a:t>Can also plug directly in to</a:t>
            </a:r>
          </a:p>
          <a:p>
            <a:pPr lvl="2"/>
            <a:r>
              <a:rPr lang="en-US" sz="1600" dirty="0"/>
              <a:t>Managed Kubernetes providers</a:t>
            </a:r>
          </a:p>
          <a:p>
            <a:pPr lvl="2"/>
            <a:r>
              <a:rPr lang="en-US" sz="1600" dirty="0"/>
              <a:t>Amazon EC2</a:t>
            </a:r>
          </a:p>
          <a:p>
            <a:pPr lvl="2"/>
            <a:r>
              <a:rPr lang="en-US" sz="1600" dirty="0"/>
              <a:t>Azure</a:t>
            </a:r>
          </a:p>
          <a:p>
            <a:pPr lvl="2"/>
            <a:r>
              <a:rPr lang="en-US" sz="1600" dirty="0"/>
              <a:t>Digital Ocean</a:t>
            </a:r>
          </a:p>
          <a:p>
            <a:pPr lvl="2"/>
            <a:r>
              <a:rPr lang="en-US" sz="1600" dirty="0"/>
              <a:t>vSphere</a:t>
            </a:r>
          </a:p>
          <a:p>
            <a:pPr lvl="1"/>
            <a:r>
              <a:rPr lang="en-US" sz="2000" dirty="0"/>
              <a:t>We have always used Custom option or import existing cluster</a:t>
            </a:r>
          </a:p>
        </p:txBody>
      </p:sp>
    </p:spTree>
    <p:extLst>
      <p:ext uri="{BB962C8B-B14F-4D97-AF65-F5344CB8AC3E}">
        <p14:creationId xmlns:p14="http://schemas.microsoft.com/office/powerpoint/2010/main" val="374761243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AC00-3472-3185-244F-55469C47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3" y="1442720"/>
            <a:ext cx="8525117" cy="2907792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6AA4E14-8B49-23B8-FD5F-6B5519524DED}"/>
              </a:ext>
            </a:extLst>
          </p:cNvPr>
          <p:cNvSpPr txBox="1">
            <a:spLocks/>
          </p:cNvSpPr>
          <p:nvPr/>
        </p:nvSpPr>
        <p:spPr>
          <a:xfrm>
            <a:off x="600323" y="16862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03558-CB0C-2395-A6CC-291B76E5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13" y="3116116"/>
            <a:ext cx="8525116" cy="26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9448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10242" name="Picture 2" descr="Cluster: Create &#10;Create a cluster in a hosted Kubernetes provider &#10;Amazon EKS &#10;Provision new nodes and create a cluster using RKE &#10;I Amazon EC2 &#10;VMware vSphere &#10;Use existing nodes and create a cluster using RKE &#10;Custom &#10;Il Ill &#10;Azure AKS &#10;Azure &#10;Google GKE &#10;DigitalOcean &#10;RKEI &#10;Harvester &#10;RKE2/K3s ">
            <a:extLst>
              <a:ext uri="{FF2B5EF4-FFF2-40B4-BE49-F238E27FC236}">
                <a16:creationId xmlns:a16="http://schemas.microsoft.com/office/drawing/2014/main" id="{64A8A154-4945-F0E7-8186-B9668AAA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5"/>
            <a:ext cx="9144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5003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12290" name="Picture 2" descr="Add Cluster - Custom &#10;Cluster Name &#10;bannerprod &#10;Member Roles &#10;Control who has access to the cluster and what permission they have to change it. &#10;Labels &amp; Annotations &#10;Configure labels and annotations for the cluster. &#10;Cluster Options &#10;Kubernetes Options &#10;Customize the kubernetes cluster options &#10;The legacy feature flag is enabled and not all legacy features are supported in Kubernetes 1.21+. &#10;Kubernetes Version &#10;v1.21.14-rancher1-1 &#10;Network Provider &#10;Canal &#10;CNI Plugin MTU Override &#10;Only applied ifthe value is non-zero. When a plied, the MTI_J value is explicitly &#10;configured for the chosen network provider disabling auto-discovery). The override &#10;must be calculated from the host's MTU minus the CNI plugin's required overhead. &#10;Windows Support &#10;Enabled &#10;O Disabled &#10;Available for Kubernetes 1.15 or above with Flannel network provider. &#10;Add a Description &#10;None &#10;Edit as YAML &#10;Expand All &#10;Project Network Isolation &#10;Enabled &#10;Disabled ">
            <a:extLst>
              <a:ext uri="{FF2B5EF4-FFF2-40B4-BE49-F238E27FC236}">
                <a16:creationId xmlns:a16="http://schemas.microsoft.com/office/drawing/2014/main" id="{BC7D963C-8E03-BCDF-1545-636B2AC3A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0"/>
            <a:ext cx="8112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5493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048E-1E6D-C65B-D6D6-30C9546E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93" y="134676"/>
            <a:ext cx="8599013" cy="48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7686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121B85-3267-C746-9CB9-BBD75462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1438AFC-3F99-0342-AEB9-42800F0EA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Why</a:t>
            </a:r>
          </a:p>
          <a:p>
            <a:endParaRPr lang="en-US" sz="2800" dirty="0"/>
          </a:p>
          <a:p>
            <a:r>
              <a:rPr lang="en-US" sz="2800" dirty="0"/>
              <a:t>How</a:t>
            </a:r>
          </a:p>
          <a:p>
            <a:endParaRPr lang="en-US" sz="2800" dirty="0"/>
          </a:p>
          <a:p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5322716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Deployments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Base Image</a:t>
            </a:r>
          </a:p>
          <a:p>
            <a:pPr lvl="1"/>
            <a:r>
              <a:rPr lang="en-US" sz="1600" dirty="0"/>
              <a:t>Separate base for banner admin and self service</a:t>
            </a:r>
          </a:p>
          <a:p>
            <a:r>
              <a:rPr lang="en-US" sz="2400" dirty="0"/>
              <a:t>Get War file from source tree</a:t>
            </a:r>
          </a:p>
          <a:p>
            <a:pPr lvl="1"/>
            <a:r>
              <a:rPr lang="en-US" sz="1600" dirty="0"/>
              <a:t>We run deployment in ESM and get resulting War file</a:t>
            </a:r>
          </a:p>
          <a:p>
            <a:r>
              <a:rPr lang="en-US" sz="2400" dirty="0"/>
              <a:t>Build application docker image</a:t>
            </a:r>
          </a:p>
          <a:p>
            <a:pPr lvl="1"/>
            <a:r>
              <a:rPr lang="en-US" sz="2000" dirty="0"/>
              <a:t>Push image to repository</a:t>
            </a:r>
          </a:p>
          <a:p>
            <a:r>
              <a:rPr lang="en-US" sz="2400" dirty="0"/>
              <a:t>Setup deployment in Rancher</a:t>
            </a:r>
          </a:p>
        </p:txBody>
      </p:sp>
    </p:spTree>
    <p:extLst>
      <p:ext uri="{BB962C8B-B14F-4D97-AF65-F5344CB8AC3E}">
        <p14:creationId xmlns:p14="http://schemas.microsoft.com/office/powerpoint/2010/main" val="103983212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Base Image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Build Base </a:t>
            </a:r>
            <a:r>
              <a:rPr lang="en-US" sz="2400" dirty="0" err="1"/>
              <a:t>Dockerfile</a:t>
            </a:r>
            <a:endParaRPr lang="en-US" sz="2400" dirty="0"/>
          </a:p>
          <a:p>
            <a:r>
              <a:rPr lang="en-US" sz="2400" dirty="0"/>
              <a:t>Need ojdbc8.jar and xdb6.jar</a:t>
            </a:r>
          </a:p>
          <a:p>
            <a:pPr lvl="1"/>
            <a:r>
              <a:rPr lang="en-US" sz="1400" dirty="0">
                <a:hlinkClick r:id="rId2"/>
              </a:rPr>
              <a:t>https://www.oracle.com/database/technologies/appdev/jdbc-drivers-archive.html</a:t>
            </a:r>
            <a:endParaRPr lang="en-US" sz="1400" dirty="0"/>
          </a:p>
          <a:p>
            <a:pPr lvl="1"/>
            <a:r>
              <a:rPr lang="en-US" sz="1400" dirty="0"/>
              <a:t>ojdbc8-full.tar.gz</a:t>
            </a:r>
          </a:p>
          <a:p>
            <a:pPr lvl="1"/>
            <a:r>
              <a:rPr lang="en-US" sz="1400" dirty="0"/>
              <a:t>We probably need to review this - still using Oracle 12c JDBC Drivers</a:t>
            </a:r>
          </a:p>
          <a:p>
            <a:r>
              <a:rPr lang="en-US" sz="2200" dirty="0"/>
              <a:t> Need </a:t>
            </a:r>
            <a:r>
              <a:rPr lang="en-US" sz="2200" dirty="0" err="1"/>
              <a:t>context.xml</a:t>
            </a:r>
            <a:r>
              <a:rPr lang="en-US" sz="2200" dirty="0"/>
              <a:t>, </a:t>
            </a:r>
            <a:r>
              <a:rPr lang="en-US" sz="2200" dirty="0" err="1"/>
              <a:t>server.xml</a:t>
            </a:r>
            <a:r>
              <a:rPr lang="en-US" sz="2200" dirty="0"/>
              <a:t>, and </a:t>
            </a:r>
            <a:r>
              <a:rPr lang="en-US" sz="2200" dirty="0" err="1"/>
              <a:t>run.sh</a:t>
            </a:r>
            <a:endParaRPr lang="en-US" sz="2200" dirty="0"/>
          </a:p>
          <a:p>
            <a:r>
              <a:rPr lang="en-US" sz="2200" dirty="0"/>
              <a:t>We used </a:t>
            </a:r>
            <a:r>
              <a:rPr lang="en-US" sz="2200" dirty="0" err="1"/>
              <a:t>edurepo</a:t>
            </a:r>
            <a:r>
              <a:rPr lang="en-US" sz="2200" dirty="0"/>
              <a:t> at </a:t>
            </a:r>
            <a:r>
              <a:rPr lang="en-US" sz="2200" dirty="0" err="1"/>
              <a:t>bitbucket.org</a:t>
            </a:r>
            <a:r>
              <a:rPr lang="en-US" sz="2200" dirty="0"/>
              <a:t> as starting point</a:t>
            </a:r>
          </a:p>
          <a:p>
            <a:pPr lvl="1"/>
            <a:r>
              <a:rPr lang="x-none" sz="1200">
                <a:hlinkClick r:id="rId3"/>
              </a:rPr>
              <a:t>https://bitbucket.org/edurepo/banner9-admin/src/openjdk/tomcat8.5/corretto8-amazonlinux2/</a:t>
            </a:r>
            <a:endParaRPr lang="en-US" sz="1200" dirty="0"/>
          </a:p>
          <a:p>
            <a:pPr lvl="1"/>
            <a:r>
              <a:rPr lang="en-US" sz="1200" dirty="0">
                <a:hlinkClick r:id="rId4"/>
              </a:rPr>
              <a:t>https://bitbucket.org/edurepo/banner9-selfservice/src/openjdk/tomcat8.5/corretto-amazonlinux2/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x-none" sz="120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746442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159027" y="111317"/>
            <a:ext cx="4659464" cy="4953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800" dirty="0"/>
              <a:t>FROM tomcat:9.0.71-jdk8-corretto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ENV TIMEZONE="America/</a:t>
            </a:r>
            <a:r>
              <a:rPr lang="en-US" sz="800" dirty="0" err="1"/>
              <a:t>New_York</a:t>
            </a:r>
            <a:r>
              <a:rPr lang="en-US" sz="800" dirty="0"/>
              <a:t>"</a:t>
            </a:r>
          </a:p>
          <a:p>
            <a:pPr marL="457200" lvl="1" indent="0">
              <a:buNone/>
            </a:pPr>
            <a:r>
              <a:rPr lang="en-US" sz="800" dirty="0"/>
              <a:t>ENV XMS=2g XMX=4g BANNERDB_JDBC=</a:t>
            </a:r>
            <a:r>
              <a:rPr lang="en-US" sz="800" dirty="0" err="1"/>
              <a:t>jdbc:oracle:thin</a:t>
            </a:r>
            <a:r>
              <a:rPr lang="en-US" sz="800" dirty="0"/>
              <a:t>:@//oracle.example.edu:1521/prod \</a:t>
            </a:r>
          </a:p>
          <a:p>
            <a:pPr marL="457200" lvl="1" indent="0">
              <a:buNone/>
            </a:pPr>
            <a:r>
              <a:rPr lang="en-US" sz="800" dirty="0"/>
              <a:t>  MAXMETASPACE=512m \</a:t>
            </a:r>
          </a:p>
          <a:p>
            <a:pPr marL="457200" lvl="1" indent="0">
              <a:buNone/>
            </a:pPr>
            <a:r>
              <a:rPr lang="en-US" sz="800" dirty="0"/>
              <a:t>  BANPROXY_USERNAME=</a:t>
            </a:r>
            <a:r>
              <a:rPr lang="en-US" sz="800" dirty="0" err="1"/>
              <a:t>banproxy</a:t>
            </a:r>
            <a:r>
              <a:rPr lang="en-US" sz="800" dirty="0"/>
              <a:t> \</a:t>
            </a:r>
          </a:p>
          <a:p>
            <a:pPr marL="457200" lvl="1" indent="0">
              <a:buNone/>
            </a:pPr>
            <a:r>
              <a:rPr lang="en-US" sz="800" dirty="0"/>
              <a:t>  BANPROXY_INITALSIZE=25 \</a:t>
            </a:r>
          </a:p>
          <a:p>
            <a:pPr marL="457200" lvl="1" indent="0">
              <a:buNone/>
            </a:pPr>
            <a:r>
              <a:rPr lang="en-US" sz="800" dirty="0"/>
              <a:t>  BANPROXY_MAXTOTAL=400 \</a:t>
            </a:r>
          </a:p>
          <a:p>
            <a:pPr marL="457200" lvl="1" indent="0">
              <a:buNone/>
            </a:pPr>
            <a:r>
              <a:rPr lang="en-US" sz="800" dirty="0"/>
              <a:t>  BANPROXY_MAXIDLE=-1 \</a:t>
            </a:r>
          </a:p>
          <a:p>
            <a:pPr marL="457200" lvl="1" indent="0">
              <a:buNone/>
            </a:pPr>
            <a:r>
              <a:rPr lang="en-US" sz="800" dirty="0"/>
              <a:t>  BANPROXY_MAXWAIT=30000 \</a:t>
            </a:r>
          </a:p>
          <a:p>
            <a:pPr marL="457200" lvl="1" indent="0">
              <a:buNone/>
            </a:pPr>
            <a:r>
              <a:rPr lang="en-US" sz="800" dirty="0"/>
              <a:t>  BANSSUSER_USERNAME=</a:t>
            </a:r>
            <a:r>
              <a:rPr lang="en-US" sz="800" dirty="0" err="1"/>
              <a:t>ban_ss_user</a:t>
            </a:r>
            <a:r>
              <a:rPr lang="en-US" sz="800" dirty="0"/>
              <a:t> \</a:t>
            </a:r>
          </a:p>
          <a:p>
            <a:pPr marL="457200" lvl="1" indent="0">
              <a:buNone/>
            </a:pPr>
            <a:r>
              <a:rPr lang="en-US" sz="800" dirty="0"/>
              <a:t>  BANSSUSER_INITALSIZE=25 \</a:t>
            </a:r>
          </a:p>
          <a:p>
            <a:pPr marL="457200" lvl="1" indent="0">
              <a:buNone/>
            </a:pPr>
            <a:r>
              <a:rPr lang="en-US" sz="800" dirty="0"/>
              <a:t>  BANSSUSER_MAXTOTAL=400 \</a:t>
            </a:r>
          </a:p>
          <a:p>
            <a:pPr marL="457200" lvl="1" indent="0">
              <a:buNone/>
            </a:pPr>
            <a:r>
              <a:rPr lang="en-US" sz="800" dirty="0"/>
              <a:t>  BANSSUSER_MAXIDLE=-1 \</a:t>
            </a:r>
          </a:p>
          <a:p>
            <a:pPr marL="457200" lvl="1" indent="0">
              <a:buNone/>
            </a:pPr>
            <a:r>
              <a:rPr lang="en-US" sz="800" dirty="0"/>
              <a:t>  BANSSUSER_MAXWAIT=30000 \</a:t>
            </a:r>
          </a:p>
          <a:p>
            <a:pPr marL="457200" lvl="1" indent="0">
              <a:buNone/>
            </a:pPr>
            <a:r>
              <a:rPr lang="en-US" sz="800" dirty="0"/>
              <a:t>  REMOVE_ABANDONED_ON_MAINTENANCE=true \</a:t>
            </a:r>
          </a:p>
          <a:p>
            <a:pPr marL="457200" lvl="1" indent="0">
              <a:buNone/>
            </a:pPr>
            <a:r>
              <a:rPr lang="en-US" sz="800" dirty="0"/>
              <a:t>  REMOVE_ABANDONED_ON_BORROW=true \</a:t>
            </a:r>
          </a:p>
          <a:p>
            <a:pPr marL="457200" lvl="1" indent="0">
              <a:buNone/>
            </a:pPr>
            <a:r>
              <a:rPr lang="en-US" sz="800" dirty="0"/>
              <a:t>  REMOVE_ABANDONED_TIMEOUT=2100 \</a:t>
            </a:r>
          </a:p>
          <a:p>
            <a:pPr marL="457200" lvl="1" indent="0">
              <a:buNone/>
            </a:pPr>
            <a:r>
              <a:rPr lang="en-US" sz="800" dirty="0"/>
              <a:t>  LOG_ABANDONED=true \</a:t>
            </a:r>
          </a:p>
          <a:p>
            <a:pPr marL="457200" lvl="1" indent="0">
              <a:buNone/>
            </a:pPr>
            <a:r>
              <a:rPr lang="en-US" sz="800" dirty="0"/>
              <a:t>  DEFAULT_ROW_PREFETCH=150 \</a:t>
            </a:r>
          </a:p>
          <a:p>
            <a:pPr marL="457200" lvl="1" indent="0">
              <a:buNone/>
            </a:pPr>
            <a:r>
              <a:rPr lang="en-US" sz="800" dirty="0"/>
              <a:t>  LOGGING_DIR=/</a:t>
            </a:r>
            <a:r>
              <a:rPr lang="en-US" sz="800" dirty="0" err="1"/>
              <a:t>usr</a:t>
            </a:r>
            <a:r>
              <a:rPr lang="en-US" sz="800" dirty="0"/>
              <a:t>/local/tomcat/logs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ENV CATALINA_OPTS="-server -</a:t>
            </a:r>
            <a:r>
              <a:rPr lang="en-US" sz="800" dirty="0" err="1"/>
              <a:t>Xms</a:t>
            </a:r>
            <a:r>
              <a:rPr lang="en-US" sz="800" dirty="0"/>
              <a:t>\$XMS -</a:t>
            </a:r>
            <a:r>
              <a:rPr lang="en-US" sz="800" dirty="0" err="1"/>
              <a:t>Xmx</a:t>
            </a:r>
            <a:r>
              <a:rPr lang="en-US" sz="800" dirty="0"/>
              <a:t>\$XMX -</a:t>
            </a:r>
            <a:r>
              <a:rPr lang="en-US" sz="800" dirty="0" err="1"/>
              <a:t>XX:MaxMetaspaceSize</a:t>
            </a:r>
            <a:r>
              <a:rPr lang="en-US" sz="800" dirty="0"/>
              <a:t>=\$MAXMETASPACE -</a:t>
            </a:r>
            <a:r>
              <a:rPr lang="en-US" sz="800" dirty="0" err="1"/>
              <a:t>Duser.timezone</a:t>
            </a:r>
            <a:r>
              <a:rPr lang="en-US" sz="800" dirty="0"/>
              <a:t>=\$TIMEZONE -</a:t>
            </a:r>
            <a:r>
              <a:rPr lang="en-US" sz="800" dirty="0" err="1"/>
              <a:t>Doracle.jdbc.autoCommitSpecCompliant</a:t>
            </a:r>
            <a:r>
              <a:rPr lang="en-US" sz="800" dirty="0"/>
              <a:t>=false -</a:t>
            </a:r>
            <a:r>
              <a:rPr lang="en-US" sz="800" dirty="0" err="1"/>
              <a:t>Dbanner.logging.dir</a:t>
            </a:r>
            <a:r>
              <a:rPr lang="en-US" sz="800" dirty="0"/>
              <a:t>=\$LOGGING_DIR"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RUN yum update -y \</a:t>
            </a:r>
          </a:p>
          <a:p>
            <a:pPr marL="457200" lvl="1" indent="0">
              <a:buNone/>
            </a:pPr>
            <a:r>
              <a:rPr lang="en-US" sz="800" dirty="0"/>
              <a:t>    &amp;&amp; amazon-</a:t>
            </a:r>
            <a:r>
              <a:rPr lang="en-US" sz="800" dirty="0" err="1"/>
              <a:t>linux</a:t>
            </a:r>
            <a:r>
              <a:rPr lang="en-US" sz="800" dirty="0"/>
              <a:t>-extras install </a:t>
            </a:r>
            <a:r>
              <a:rPr lang="en-US" sz="800" dirty="0" err="1"/>
              <a:t>epel</a:t>
            </a:r>
            <a:r>
              <a:rPr lang="en-US" sz="800" dirty="0"/>
              <a:t> \</a:t>
            </a:r>
          </a:p>
          <a:p>
            <a:pPr marL="457200" lvl="1" indent="0">
              <a:buNone/>
            </a:pPr>
            <a:r>
              <a:rPr lang="en-US" sz="800" dirty="0"/>
              <a:t>    &amp;&amp; yum install -y </a:t>
            </a:r>
            <a:r>
              <a:rPr lang="en-US" sz="800" dirty="0" err="1"/>
              <a:t>xmlstarlet</a:t>
            </a:r>
            <a:r>
              <a:rPr lang="en-US" sz="800" dirty="0"/>
              <a:t> shadow-utils \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C6A75-C4C9-6671-42F0-E8F5A30AA53C}"/>
              </a:ext>
            </a:extLst>
          </p:cNvPr>
          <p:cNvSpPr txBox="1"/>
          <p:nvPr/>
        </p:nvSpPr>
        <p:spPr>
          <a:xfrm>
            <a:off x="4063117" y="9700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F86103-3A47-83F1-B04E-3058E86976C5}"/>
              </a:ext>
            </a:extLst>
          </p:cNvPr>
          <p:cNvSpPr txBox="1">
            <a:spLocks/>
          </p:cNvSpPr>
          <p:nvPr/>
        </p:nvSpPr>
        <p:spPr>
          <a:xfrm>
            <a:off x="4572000" y="94918"/>
            <a:ext cx="3799925" cy="4953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800" dirty="0"/>
              <a:t>&amp;&amp; rm -Rf /</a:t>
            </a:r>
            <a:r>
              <a:rPr lang="en-US" sz="800" dirty="0" err="1"/>
              <a:t>usr</a:t>
            </a:r>
            <a:r>
              <a:rPr lang="en-US" sz="800" dirty="0"/>
              <a:t>/local/tomcat/webapps/* \</a:t>
            </a:r>
          </a:p>
          <a:p>
            <a:pPr marL="457200" lvl="1" indent="0">
              <a:buNone/>
            </a:pPr>
            <a:r>
              <a:rPr lang="en-US" sz="800" dirty="0"/>
              <a:t>    &amp;&amp; cp /</a:t>
            </a:r>
            <a:r>
              <a:rPr lang="en-US" sz="800" dirty="0" err="1"/>
              <a:t>usr</a:t>
            </a:r>
            <a:r>
              <a:rPr lang="en-US" sz="800" dirty="0"/>
              <a:t>/share/</a:t>
            </a:r>
            <a:r>
              <a:rPr lang="en-US" sz="800" dirty="0" err="1"/>
              <a:t>zoneinfo</a:t>
            </a:r>
            <a:r>
              <a:rPr lang="en-US" sz="800" dirty="0"/>
              <a:t>/$TIMEZONE /</a:t>
            </a:r>
            <a:r>
              <a:rPr lang="en-US" sz="800" dirty="0" err="1"/>
              <a:t>etc</a:t>
            </a:r>
            <a:r>
              <a:rPr lang="en-US" sz="800" dirty="0"/>
              <a:t>/</a:t>
            </a:r>
            <a:r>
              <a:rPr lang="en-US" sz="800" dirty="0" err="1"/>
              <a:t>localtime</a:t>
            </a:r>
            <a:r>
              <a:rPr lang="en-US" sz="800" dirty="0"/>
              <a:t> \</a:t>
            </a:r>
          </a:p>
          <a:p>
            <a:pPr marL="457200" lvl="1" indent="0">
              <a:buNone/>
            </a:pPr>
            <a:r>
              <a:rPr lang="en-US" sz="800" dirty="0"/>
              <a:t>    &amp;&amp; </a:t>
            </a:r>
            <a:r>
              <a:rPr lang="en-US" sz="800" dirty="0" err="1"/>
              <a:t>groupadd</a:t>
            </a:r>
            <a:r>
              <a:rPr lang="en-US" sz="800" dirty="0"/>
              <a:t> -r tomcat &amp;&amp; </a:t>
            </a:r>
            <a:r>
              <a:rPr lang="en-US" sz="800" dirty="0" err="1"/>
              <a:t>useradd</a:t>
            </a:r>
            <a:r>
              <a:rPr lang="en-US" sz="800" dirty="0"/>
              <a:t> -r -g tomcat tomcat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ADD ojdbc8.jar /</a:t>
            </a:r>
            <a:r>
              <a:rPr lang="en-US" sz="800" dirty="0" err="1"/>
              <a:t>usr</a:t>
            </a:r>
            <a:r>
              <a:rPr lang="en-US" sz="800" dirty="0"/>
              <a:t>/local/tomcat/lib/ojdbc8.jar</a:t>
            </a:r>
          </a:p>
          <a:p>
            <a:pPr marL="457200" lvl="1" indent="0">
              <a:buNone/>
            </a:pPr>
            <a:r>
              <a:rPr lang="en-US" sz="800" dirty="0"/>
              <a:t>ADD xdb6.jar /</a:t>
            </a:r>
            <a:r>
              <a:rPr lang="en-US" sz="800" dirty="0" err="1"/>
              <a:t>usr</a:t>
            </a:r>
            <a:r>
              <a:rPr lang="en-US" sz="800" dirty="0"/>
              <a:t>/local/tomcat/lib/xdb6.jar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RUN cd /</a:t>
            </a:r>
            <a:r>
              <a:rPr lang="en-US" sz="800" dirty="0" err="1"/>
              <a:t>usr</a:t>
            </a:r>
            <a:r>
              <a:rPr lang="en-US" sz="800" dirty="0"/>
              <a:t>/local/tomcat/lib/ \</a:t>
            </a:r>
          </a:p>
          <a:p>
            <a:pPr marL="457200" lvl="1" indent="0">
              <a:buNone/>
            </a:pPr>
            <a:r>
              <a:rPr lang="en-US" sz="800" dirty="0"/>
              <a:t>  &amp;&amp; </a:t>
            </a:r>
            <a:r>
              <a:rPr lang="en-US" sz="800" dirty="0" err="1"/>
              <a:t>chown</a:t>
            </a:r>
            <a:r>
              <a:rPr lang="en-US" sz="800" dirty="0"/>
              <a:t> </a:t>
            </a:r>
            <a:r>
              <a:rPr lang="en-US" sz="800" dirty="0" err="1"/>
              <a:t>tomcat:tomcat</a:t>
            </a:r>
            <a:r>
              <a:rPr lang="en-US" sz="800" dirty="0"/>
              <a:t> ojdbc8.jar xdb6.jar &amp;&amp; </a:t>
            </a:r>
            <a:r>
              <a:rPr lang="en-US" sz="800" dirty="0" err="1"/>
              <a:t>chmod</a:t>
            </a:r>
            <a:r>
              <a:rPr lang="en-US" sz="800" dirty="0"/>
              <a:t> +r ojdbc8.jar xdb6.jar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COPY </a:t>
            </a:r>
            <a:r>
              <a:rPr lang="en-US" sz="800" dirty="0" err="1"/>
              <a:t>context.xml</a:t>
            </a:r>
            <a:r>
              <a:rPr lang="en-US" sz="800" dirty="0"/>
              <a:t> /</a:t>
            </a:r>
            <a:r>
              <a:rPr lang="en-US" sz="800" dirty="0" err="1"/>
              <a:t>usr</a:t>
            </a:r>
            <a:r>
              <a:rPr lang="en-US" sz="800" dirty="0"/>
              <a:t>/local/tomcat/conf/</a:t>
            </a:r>
            <a:r>
              <a:rPr lang="en-US" sz="800" dirty="0" err="1"/>
              <a:t>context.xml</a:t>
            </a: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COPY </a:t>
            </a:r>
            <a:r>
              <a:rPr lang="en-US" sz="800" dirty="0" err="1"/>
              <a:t>server.xml</a:t>
            </a:r>
            <a:r>
              <a:rPr lang="en-US" sz="800" dirty="0"/>
              <a:t> /</a:t>
            </a:r>
            <a:r>
              <a:rPr lang="en-US" sz="800" dirty="0" err="1"/>
              <a:t>usr</a:t>
            </a:r>
            <a:r>
              <a:rPr lang="en-US" sz="800" dirty="0"/>
              <a:t>/local/tomcat/conf/</a:t>
            </a:r>
            <a:r>
              <a:rPr lang="en-US" sz="800" dirty="0" err="1"/>
              <a:t>server.xml</a:t>
            </a: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COPY </a:t>
            </a:r>
            <a:r>
              <a:rPr lang="en-US" sz="800" dirty="0" err="1"/>
              <a:t>run.sh</a:t>
            </a:r>
            <a:r>
              <a:rPr lang="en-US" sz="800" dirty="0"/>
              <a:t> /</a:t>
            </a:r>
            <a:r>
              <a:rPr lang="en-US" sz="800" dirty="0" err="1"/>
              <a:t>usr</a:t>
            </a:r>
            <a:r>
              <a:rPr lang="en-US" sz="800" dirty="0"/>
              <a:t>/local/tomcat/bin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# Configure logging to forward tomcat logs to docker log collector</a:t>
            </a:r>
          </a:p>
          <a:p>
            <a:pPr marL="457200" lvl="1" indent="0">
              <a:buNone/>
            </a:pPr>
            <a:r>
              <a:rPr lang="en-US" sz="800" dirty="0"/>
              <a:t>COPY </a:t>
            </a:r>
            <a:r>
              <a:rPr lang="en-US" sz="800" dirty="0" err="1"/>
              <a:t>logging.properties</a:t>
            </a:r>
            <a:r>
              <a:rPr lang="en-US" sz="800" dirty="0"/>
              <a:t> /</a:t>
            </a:r>
            <a:r>
              <a:rPr lang="en-US" sz="800" dirty="0" err="1"/>
              <a:t>usr</a:t>
            </a:r>
            <a:r>
              <a:rPr lang="en-US" sz="800" dirty="0"/>
              <a:t>/local/tomcat/conf/</a:t>
            </a:r>
            <a:r>
              <a:rPr lang="en-US" sz="800" dirty="0" err="1"/>
              <a:t>logging.properties</a:t>
            </a: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RUN ln -s /dev/stderr /</a:t>
            </a:r>
            <a:r>
              <a:rPr lang="en-US" sz="800" dirty="0" err="1"/>
              <a:t>usr</a:t>
            </a:r>
            <a:r>
              <a:rPr lang="en-US" sz="800" dirty="0"/>
              <a:t>/local/tomcat/logs/</a:t>
            </a:r>
            <a:r>
              <a:rPr lang="en-US" sz="800" dirty="0" err="1"/>
              <a:t>localhost.log</a:t>
            </a: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RUN ln -s /dev/stderr /</a:t>
            </a:r>
            <a:r>
              <a:rPr lang="en-US" sz="800" dirty="0" err="1"/>
              <a:t>usr</a:t>
            </a:r>
            <a:r>
              <a:rPr lang="en-US" sz="800" dirty="0"/>
              <a:t>/local/tomcat/logs/</a:t>
            </a:r>
            <a:r>
              <a:rPr lang="en-US" sz="800" dirty="0" err="1"/>
              <a:t>stacktrace.log</a:t>
            </a:r>
            <a:endParaRPr lang="en-US" sz="800" dirty="0"/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RUN </a:t>
            </a:r>
            <a:r>
              <a:rPr lang="en-US" sz="800" dirty="0" err="1"/>
              <a:t>mkdir</a:t>
            </a:r>
            <a:r>
              <a:rPr lang="en-US" sz="800" dirty="0"/>
              <a:t> -p /opt/banner/config &amp;&amp; </a:t>
            </a:r>
            <a:r>
              <a:rPr lang="en-US" sz="800" dirty="0" err="1"/>
              <a:t>mkdir</a:t>
            </a:r>
            <a:r>
              <a:rPr lang="en-US" sz="800" dirty="0"/>
              <a:t> -p /opt/banner/images &amp;&amp; </a:t>
            </a:r>
            <a:r>
              <a:rPr lang="en-US" sz="800" dirty="0" err="1"/>
              <a:t>chown</a:t>
            </a:r>
            <a:r>
              <a:rPr lang="en-US" sz="800" dirty="0"/>
              <a:t> -R </a:t>
            </a:r>
            <a:r>
              <a:rPr lang="en-US" sz="800" dirty="0" err="1"/>
              <a:t>tomcat:tomcat</a:t>
            </a:r>
            <a:r>
              <a:rPr lang="en-US" sz="800" dirty="0"/>
              <a:t> /opt/banner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RUN </a:t>
            </a:r>
            <a:r>
              <a:rPr lang="en-US" sz="800" dirty="0" err="1"/>
              <a:t>chown</a:t>
            </a:r>
            <a:r>
              <a:rPr lang="en-US" sz="800" dirty="0"/>
              <a:t> -R </a:t>
            </a:r>
            <a:r>
              <a:rPr lang="en-US" sz="800" dirty="0" err="1"/>
              <a:t>tomcat:tomcat</a:t>
            </a:r>
            <a:r>
              <a:rPr lang="en-US" sz="800" dirty="0"/>
              <a:t> /</a:t>
            </a:r>
            <a:r>
              <a:rPr lang="en-US" sz="800" dirty="0" err="1"/>
              <a:t>usr</a:t>
            </a:r>
            <a:r>
              <a:rPr lang="en-US" sz="800" dirty="0"/>
              <a:t>/local/tomcat &amp;&amp; </a:t>
            </a:r>
            <a:r>
              <a:rPr lang="en-US" sz="800" dirty="0" err="1"/>
              <a:t>chmod</a:t>
            </a:r>
            <a:r>
              <a:rPr lang="en-US" sz="800" dirty="0"/>
              <a:t> +x /</a:t>
            </a:r>
            <a:r>
              <a:rPr lang="en-US" sz="800" dirty="0" err="1"/>
              <a:t>usr</a:t>
            </a:r>
            <a:r>
              <a:rPr lang="en-US" sz="800" dirty="0"/>
              <a:t>/local/tomcat/bin/</a:t>
            </a:r>
            <a:r>
              <a:rPr lang="en-US" sz="800" dirty="0" err="1"/>
              <a:t>run.sh</a:t>
            </a:r>
            <a:endParaRPr lang="en-US" sz="800" dirty="0"/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800" dirty="0"/>
              <a:t>EXPOSE 8080</a:t>
            </a:r>
          </a:p>
          <a:p>
            <a:pPr marL="457200" lvl="1" indent="0">
              <a:buNone/>
            </a:pPr>
            <a:r>
              <a:rPr lang="en-US" sz="800" dirty="0"/>
              <a:t>USER tomcat</a:t>
            </a:r>
          </a:p>
          <a:p>
            <a:pPr marL="457200" lvl="1" indent="0">
              <a:buNone/>
            </a:pPr>
            <a:r>
              <a:rPr lang="en-US" sz="800" dirty="0"/>
              <a:t>CMD ["bin/</a:t>
            </a:r>
            <a:r>
              <a:rPr lang="en-US" sz="800" dirty="0" err="1"/>
              <a:t>run.sh</a:t>
            </a:r>
            <a:r>
              <a:rPr lang="en-US" sz="800" dirty="0"/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133423877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Base Image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Build Command</a:t>
            </a:r>
          </a:p>
          <a:p>
            <a:pPr lvl="1"/>
            <a:r>
              <a:rPr lang="en-US" sz="1800" dirty="0"/>
              <a:t>docker build --platform </a:t>
            </a:r>
            <a:r>
              <a:rPr lang="en-US" sz="1800" dirty="0" err="1"/>
              <a:t>linux</a:t>
            </a:r>
            <a:r>
              <a:rPr lang="en-US" sz="1800" dirty="0"/>
              <a:t>/amd64 -t </a:t>
            </a:r>
            <a:r>
              <a:rPr lang="en-US" sz="1800" dirty="0" err="1"/>
              <a:t>usuit</a:t>
            </a:r>
            <a:r>
              <a:rPr lang="en-US" sz="1800" dirty="0"/>
              <a:t>/banner:base-bannerselfservice-9.0.71-jdk8-corretto . </a:t>
            </a:r>
          </a:p>
          <a:p>
            <a:pPr lvl="1"/>
            <a:r>
              <a:rPr lang="en-US" sz="1800" dirty="0"/>
              <a:t>(Use your own private docker repo instead of </a:t>
            </a:r>
            <a:r>
              <a:rPr lang="en-US" sz="1800" dirty="0" err="1"/>
              <a:t>usuit</a:t>
            </a:r>
            <a:r>
              <a:rPr lang="en-US" sz="1800" dirty="0"/>
              <a:t>)</a:t>
            </a:r>
          </a:p>
          <a:p>
            <a:r>
              <a:rPr lang="en-US" sz="2200" dirty="0"/>
              <a:t>Push Command</a:t>
            </a:r>
          </a:p>
          <a:p>
            <a:pPr lvl="1"/>
            <a:r>
              <a:rPr lang="en-US" sz="1800" dirty="0"/>
              <a:t>docker push </a:t>
            </a:r>
            <a:r>
              <a:rPr lang="en-US" sz="1800" dirty="0" err="1"/>
              <a:t>usuit</a:t>
            </a:r>
            <a:r>
              <a:rPr lang="en-US" sz="1800" dirty="0"/>
              <a:t>/banner:base-bannerselfservice-9.0.71-jdk8-corretto  </a:t>
            </a:r>
          </a:p>
          <a:p>
            <a:r>
              <a:rPr lang="en-US" sz="2200" dirty="0"/>
              <a:t>Will use this image to create images for each application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753389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War From Source Tree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We have a machine ESM thinks is a Tomcat server (It isn’t)</a:t>
            </a:r>
          </a:p>
          <a:p>
            <a:pPr lvl="1"/>
            <a:endParaRPr lang="en-US" sz="1800" dirty="0"/>
          </a:p>
        </p:txBody>
      </p:sp>
      <p:pic>
        <p:nvPicPr>
          <p:cNvPr id="18434" name="Picture 2" descr="Utah State University &#10;• - Environment: ZPROD ZPROD &#10;Machine Role &#10;DB &#10;Jobsub &#10;App &#10;App &#10;App &#10;App &#10;Machine OS &#10;Unix &#10;Unix &#10;Unix &#10;Unix &#10;Unix &#10;Unix &#10;Admin (Private) Host &#10;Name &#10;zprod &#10;jobsub64 &#10;brim01 &#10;build &#10;ofm01 &#10;wt01 &#10;Admin (Private) IP &#10;129.123.123.140 &#10;129.123.123.33 &#10;129.123.123.99 &#10;129.123.123.67 &#10;129.123.123.39 &#10;129.123.123.34 &#10;Public Host Name &#10;bep &#10;admin &#10;ofmO 1 &#10;wt01 &#10;Public IP &#10;129.123.123.99 &#10;129.123.123.67 &#10;129.123.123.39 &#10;129.123.123.34 ">
            <a:extLst>
              <a:ext uri="{FF2B5EF4-FFF2-40B4-BE49-F238E27FC236}">
                <a16:creationId xmlns:a16="http://schemas.microsoft.com/office/drawing/2014/main" id="{E247D001-714A-C562-1C75-73287D04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" y="2274973"/>
            <a:ext cx="8563555" cy="27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8871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War From Source Tree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</p:txBody>
      </p:sp>
      <p:pic>
        <p:nvPicPr>
          <p:cNvPr id="20482" name="Picture 2" descr="drwxr-xr-x &#10;d rwxr-xr &#10;-x. &#10;-rwxrwxr-x. &#10;-rw-r--r &#10;-rw-r--r &#10;-rw-r--r--. &#10;-rw-r--r &#10;-rw-r--r &#10;-rwxrwxr-x. &#10;-rwx rwxr-x. &#10;-rwxr-xr-x. &#10;-rwxrwxr-x. &#10;-rwx rwxr-x. &#10;-rwxrwxr-x. &#10;-rwxrwxr-x. &#10;- rwxr-x &#10;-rwxr-xr-x. &#10;-rwxrwxr-x. &#10;- rwxr-x &#10;-rwxrwxr-x. &#10;-rwxrwxr-x. &#10;-rwxr-xr-x &#10;-rwxr-xr-x &#10;-rwxrwxr-x. &#10;-rwxr-xr-x &#10;-rwxr-xr-x. &#10;-rwxrwxr-x. &#10;-rwxr-xr-x &#10;-rwxrwxr-x. &#10;-rwxr-xr-x &#10;2 &#10;15 &#10;1 &#10;1 &#10;1 &#10;1 &#10;1 &#10;1 &#10;1 &#10;1 &#10;1 &#10;1 &#10;1 &#10;1 &#10;1 &#10;1 &#10;1 &#10;1 &#10;1 &#10;1 &#10;1 &#10;1 &#10;1 &#10;1 &#10;1 &#10;1 &#10;1 &#10;1 &#10;1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enkins &#10;j enkins &#10;jenkins &#10;jenkins &#10;j enkins &#10;jenkins &#10;jenkins &#10;j enkins &#10;jenkins &#10;jenkins &#10;j enkins &#10;jenkins &#10;jenkins &#10;j enkins &#10;jenkins &#10;jenkins &#10;j enkins &#10;jenkins &#10;jenkins &#10;4@96 &#10;4096 &#10;131938815 &#10;19522734 &#10;128368147 &#10;359246511 &#10;19796949 &#10;203831583 &#10;209642767 &#10;144599615 &#10;326501479 &#10;188772699 &#10;142458193 &#10;314179714 &#10;47314116 &#10;161321441 &#10;316479313 &#10;263011636 &#10;215253725 &#10;142096101 &#10;142325071 &#10;213878039 &#10;155869384 &#10;143715713 &#10;255899319 &#10;152927755 &#10;374811746 &#10;146275159 &#10;May &#10;Nov &#10;Mar &#10;Mar &#10;Mar &#10;Apr &#10;May &#10;May &#10;Apr &#10;Apr &#10;Jun &#10;Apr &#10;Apr &#10;Apr &#10;Apr &#10;Apr &#10;Apr &#10;Apr &#10;Apr &#10;Apr &#10;Apr &#10;Mar &#10;Aug &#10;Apr &#10;Jan &#10;Oct &#10;Apr &#10;Feb &#10;Apr &#10;Aug &#10;5 &#10;30 &#10;21 &#10;21 &#10;21 &#10;24 &#10;5 &#10;5 &#10;24 &#10;24 &#10;20 &#10;24 &#10;24 &#10;24 &#10;24 &#10;24 &#10;2 &#10;24 &#10;24 &#10;24 &#10;24 &#10;3 &#10;10 &#10;24 &#10;16 &#10;25 &#10;24 &#10;6 &#10;24 &#10;13 : 44 &#10;2021 &#10;13:20 &#10;13:20 &#10;13:20 &#10;14:51 &#10;13 : 44 &#10;13:44 &#10;14:10 &#10;14:93 &#10;2017 &#10;14:39 &#10;13 : 44 &#10;14:25 &#10;14:17 &#10;14 : 96 &#10;2019 &#10;13:52 &#10;14:15 &#10;14:28 &#10;13:37 &#10;2017 &#10;2016 &#10;13:42 &#10;2018 &#10;2016 &#10;14:46 &#10;2017 &#10;14:29 &#10;2916 &#10;applicationNavigator . war &#10;BannerAccessMgmt . war &#10;BannerAccessMgmt . ws . war &#10;BannerAdmi nBPAPI . war &#10;BannerAdmi n . war &#10;BannerAdmi n. ws . war &#10;BannerEventPub1 i Sher . war &#10;BannerExtensibi lity . war &#10;BannerFinanceSSB . war &#10;BannerGeneralSsb . war &#10;brim.war &#10;Commun i cat i onManagement . war &#10;DocumentManagementApi . war &#10;EmployeeSel fService . war &#10;ethosapimanagementcenter. war &#10;eTranscriptAPI . war &#10;FacultySelfService.war &#10;FinanceSelfService.war &#10;IntegrationApi . war &#10;StudentAdvisorSSB. &#10;StudentAdvisorSSB-zdev1. war &#10;StudentApi . war &#10;StudentFacul tyGr adeEntry . war &#10;StudentFacu1 tyGr adeEntry -Zdevl . war &#10;StudentRegistrationSsb.war &#10;StudentRegistrationSsb-zdevl . war &#10;StudentSelfService. war &#10;StudentSSB-zdevl . war ">
            <a:extLst>
              <a:ext uri="{FF2B5EF4-FFF2-40B4-BE49-F238E27FC236}">
                <a16:creationId xmlns:a16="http://schemas.microsoft.com/office/drawing/2014/main" id="{8E7D07D9-1169-84B7-CEA5-7285B6AA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9" y="1089328"/>
            <a:ext cx="5983656" cy="405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13254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War From Source Tree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A62DEBC-E4B1-A139-895A-3729F83661F7}"/>
              </a:ext>
            </a:extLst>
          </p:cNvPr>
          <p:cNvSpPr txBox="1">
            <a:spLocks/>
          </p:cNvSpPr>
          <p:nvPr/>
        </p:nvSpPr>
        <p:spPr>
          <a:xfrm>
            <a:off x="600323" y="16862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We run the deployment and it dumps the file to the build box</a:t>
            </a:r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70A65-229D-C724-F035-CA1BF3E5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115" y="2092935"/>
            <a:ext cx="4609769" cy="28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1730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 Docker Image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A62DEBC-E4B1-A139-895A-3729F83661F7}"/>
              </a:ext>
            </a:extLst>
          </p:cNvPr>
          <p:cNvSpPr txBox="1">
            <a:spLocks/>
          </p:cNvSpPr>
          <p:nvPr/>
        </p:nvSpPr>
        <p:spPr>
          <a:xfrm>
            <a:off x="600323" y="16862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Our code is at </a:t>
            </a:r>
            <a:r>
              <a:rPr lang="en-US" sz="2200" dirty="0">
                <a:hlinkClick r:id="rId2"/>
              </a:rPr>
              <a:t>https://github.com/utahstate/banner</a:t>
            </a:r>
            <a:endParaRPr lang="en-US" sz="2200" dirty="0"/>
          </a:p>
          <a:p>
            <a:r>
              <a:rPr lang="en-US" sz="2200" dirty="0" err="1"/>
              <a:t>Prep.sh</a:t>
            </a:r>
            <a:r>
              <a:rPr lang="en-US" sz="2200" dirty="0"/>
              <a:t> file in each folder</a:t>
            </a:r>
          </a:p>
          <a:p>
            <a:pPr lvl="1"/>
            <a:r>
              <a:rPr lang="en-US" sz="1800" dirty="0"/>
              <a:t>Grabs war file from build server</a:t>
            </a:r>
          </a:p>
          <a:p>
            <a:pPr lvl="1"/>
            <a:r>
              <a:rPr lang="en-US" sz="1800" dirty="0"/>
              <a:t>Extracts it</a:t>
            </a:r>
          </a:p>
          <a:p>
            <a:pPr lvl="1"/>
            <a:r>
              <a:rPr lang="en-US" sz="1800" dirty="0"/>
              <a:t>Adds our custom groovy files to application</a:t>
            </a:r>
          </a:p>
          <a:p>
            <a:r>
              <a:rPr lang="en-US" sz="2200" dirty="0"/>
              <a:t>Custom groovy files</a:t>
            </a:r>
          </a:p>
          <a:p>
            <a:pPr lvl="1"/>
            <a:r>
              <a:rPr lang="en-US" sz="1800" dirty="0"/>
              <a:t>Placeholders for environment variables to be injected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2336043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 Docker Image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A62DEBC-E4B1-A139-895A-3729F83661F7}"/>
              </a:ext>
            </a:extLst>
          </p:cNvPr>
          <p:cNvSpPr txBox="1">
            <a:spLocks/>
          </p:cNvSpPr>
          <p:nvPr/>
        </p:nvSpPr>
        <p:spPr>
          <a:xfrm>
            <a:off x="600323" y="16862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Build flow</a:t>
            </a:r>
          </a:p>
          <a:p>
            <a:pPr lvl="1"/>
            <a:r>
              <a:rPr lang="en-US" sz="2000" dirty="0"/>
              <a:t>cd to desired folder in repo (i.e. banner/</a:t>
            </a:r>
            <a:r>
              <a:rPr lang="en-US" sz="2000" dirty="0" err="1"/>
              <a:t>employeeselfservice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./</a:t>
            </a:r>
            <a:r>
              <a:rPr lang="en-US" sz="2000" dirty="0" err="1"/>
              <a:t>prep.sh</a:t>
            </a:r>
            <a:endParaRPr lang="en-US" sz="2000" dirty="0"/>
          </a:p>
          <a:p>
            <a:pPr lvl="1"/>
            <a:r>
              <a:rPr lang="en-US" sz="2000" dirty="0"/>
              <a:t>docker build --platform </a:t>
            </a:r>
            <a:r>
              <a:rPr lang="en-US" sz="2000" dirty="0" err="1"/>
              <a:t>linux</a:t>
            </a:r>
            <a:r>
              <a:rPr lang="en-US" sz="2000" dirty="0"/>
              <a:t>/amd64 -t </a:t>
            </a:r>
            <a:r>
              <a:rPr lang="en-US" sz="2000" dirty="0" err="1"/>
              <a:t>usuit</a:t>
            </a:r>
            <a:r>
              <a:rPr lang="en-US" sz="2000" dirty="0"/>
              <a:t>/banner:employeeselfservice-9.22.1-20230424 .</a:t>
            </a:r>
          </a:p>
          <a:p>
            <a:pPr lvl="1"/>
            <a:r>
              <a:rPr lang="en-US" sz="2000" dirty="0"/>
              <a:t>docker push </a:t>
            </a:r>
            <a:r>
              <a:rPr lang="en-US" sz="2000" dirty="0" err="1"/>
              <a:t>usuit</a:t>
            </a:r>
            <a:r>
              <a:rPr lang="en-US" sz="2000" dirty="0"/>
              <a:t>/banner:employeeselfservice-9.22.1-20230424</a:t>
            </a:r>
          </a:p>
          <a:p>
            <a:pPr lvl="1"/>
            <a:endParaRPr lang="en-US" sz="14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378083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 Docker Image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A62DEBC-E4B1-A139-895A-3729F83661F7}"/>
              </a:ext>
            </a:extLst>
          </p:cNvPr>
          <p:cNvSpPr txBox="1">
            <a:spLocks/>
          </p:cNvSpPr>
          <p:nvPr/>
        </p:nvSpPr>
        <p:spPr>
          <a:xfrm>
            <a:off x="600323" y="16862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Example </a:t>
            </a:r>
            <a:r>
              <a:rPr lang="en-US" sz="1800" dirty="0" err="1"/>
              <a:t>Dockerfile</a:t>
            </a:r>
            <a:endParaRPr lang="en-US" sz="1800" dirty="0"/>
          </a:p>
          <a:p>
            <a:pPr marL="914400" lvl="2" indent="0">
              <a:buNone/>
            </a:pPr>
            <a:r>
              <a:rPr lang="en-US" sz="1400" dirty="0"/>
              <a:t>FROM </a:t>
            </a:r>
            <a:r>
              <a:rPr lang="en-US" sz="1400" dirty="0" err="1"/>
              <a:t>usuit</a:t>
            </a:r>
            <a:r>
              <a:rPr lang="en-US" sz="1400" dirty="0"/>
              <a:t>/banner:base-bannerselfservice-9.0.71-jdk8-corretto</a:t>
            </a:r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r>
              <a:rPr lang="en-US" sz="1400" dirty="0"/>
              <a:t>LABEL version="9.22"</a:t>
            </a:r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r>
              <a:rPr lang="en-US" sz="1400" dirty="0"/>
              <a:t>ENV TIMEZONE=America/Denver</a:t>
            </a:r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r>
              <a:rPr lang="en-US" sz="1400" dirty="0"/>
              <a:t>COPY --</a:t>
            </a:r>
            <a:r>
              <a:rPr lang="en-US" sz="1400" dirty="0" err="1"/>
              <a:t>chown</a:t>
            </a:r>
            <a:r>
              <a:rPr lang="en-US" sz="1400" dirty="0"/>
              <a:t>=</a:t>
            </a:r>
            <a:r>
              <a:rPr lang="en-US" sz="1400" dirty="0" err="1"/>
              <a:t>tomcat:tomcat</a:t>
            </a:r>
            <a:r>
              <a:rPr lang="en-US" sz="1400" dirty="0"/>
              <a:t> </a:t>
            </a:r>
            <a:r>
              <a:rPr lang="en-US" sz="1400" dirty="0" err="1"/>
              <a:t>EmployeeSelfService</a:t>
            </a:r>
            <a:r>
              <a:rPr lang="en-US" sz="1400" dirty="0"/>
              <a:t> /</a:t>
            </a:r>
            <a:r>
              <a:rPr lang="en-US" sz="1400" dirty="0" err="1"/>
              <a:t>usr</a:t>
            </a:r>
            <a:r>
              <a:rPr lang="en-US" sz="1400" dirty="0"/>
              <a:t>/local/tomcat/webapps/</a:t>
            </a:r>
            <a:r>
              <a:rPr lang="en-US" sz="1400" dirty="0" err="1"/>
              <a:t>EmployeeSelfService</a:t>
            </a:r>
            <a:endParaRPr lang="en-US" sz="1400" dirty="0"/>
          </a:p>
          <a:p>
            <a:pPr marL="914400" lvl="2" indent="0">
              <a:buNone/>
            </a:pPr>
            <a:r>
              <a:rPr lang="en-US" sz="1400" dirty="0"/>
              <a:t>COPY --</a:t>
            </a:r>
            <a:r>
              <a:rPr lang="en-US" sz="1400" dirty="0" err="1"/>
              <a:t>chown</a:t>
            </a:r>
            <a:r>
              <a:rPr lang="en-US" sz="1400" dirty="0"/>
              <a:t>=</a:t>
            </a:r>
            <a:r>
              <a:rPr lang="en-US" sz="1400" dirty="0" err="1"/>
              <a:t>tomcat:tomcat</a:t>
            </a:r>
            <a:r>
              <a:rPr lang="en-US" sz="1400" dirty="0"/>
              <a:t> </a:t>
            </a:r>
            <a:r>
              <a:rPr lang="en-US" sz="1400" dirty="0" err="1"/>
              <a:t>saml</a:t>
            </a:r>
            <a:r>
              <a:rPr lang="en-US" sz="1400" dirty="0"/>
              <a:t> /</a:t>
            </a:r>
            <a:r>
              <a:rPr lang="en-US" sz="1400" dirty="0" err="1"/>
              <a:t>usr</a:t>
            </a:r>
            <a:r>
              <a:rPr lang="en-US" sz="1400" dirty="0"/>
              <a:t>/local/tomcat/webapps/</a:t>
            </a:r>
            <a:r>
              <a:rPr lang="en-US" sz="1400" dirty="0" err="1"/>
              <a:t>EmployeeSelfService</a:t>
            </a:r>
            <a:r>
              <a:rPr lang="en-US" sz="1400" dirty="0"/>
              <a:t>/</a:t>
            </a:r>
            <a:r>
              <a:rPr lang="en-US" sz="1400" dirty="0" err="1"/>
              <a:t>saml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317552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639"/>
                </a:solidFill>
              </a:rPr>
              <a:t>Tell Me Why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D131F-9C45-31C6-4CA4-03356F5C8667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Scalability</a:t>
            </a:r>
          </a:p>
          <a:p>
            <a:endParaRPr lang="en-US" sz="2400" dirty="0"/>
          </a:p>
          <a:p>
            <a:r>
              <a:rPr lang="en-US" sz="2400" dirty="0"/>
              <a:t>Built-in Health Checks</a:t>
            </a:r>
          </a:p>
          <a:p>
            <a:endParaRPr lang="en-US" sz="2400" dirty="0"/>
          </a:p>
          <a:p>
            <a:r>
              <a:rPr lang="en-US" sz="2400" dirty="0"/>
              <a:t>Built-in Monitoring</a:t>
            </a:r>
          </a:p>
          <a:p>
            <a:endParaRPr lang="en-US" sz="2400" dirty="0"/>
          </a:p>
          <a:p>
            <a:r>
              <a:rPr lang="en-US" sz="2400" dirty="0"/>
              <a:t>Easy scripting for bringing everything up or down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909961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Deployment in Rancher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Create Project and Namespace</a:t>
            </a:r>
          </a:p>
          <a:p>
            <a:r>
              <a:rPr lang="en-US" sz="2200" dirty="0"/>
              <a:t>Create Deployment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A62DEBC-E4B1-A139-895A-3729F83661F7}"/>
              </a:ext>
            </a:extLst>
          </p:cNvPr>
          <p:cNvSpPr txBox="1">
            <a:spLocks/>
          </p:cNvSpPr>
          <p:nvPr/>
        </p:nvSpPr>
        <p:spPr>
          <a:xfrm>
            <a:off x="600323" y="16862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400" dirty="0"/>
          </a:p>
          <a:p>
            <a:pPr lvl="1"/>
            <a:endParaRPr lang="en-US" sz="1800" dirty="0"/>
          </a:p>
        </p:txBody>
      </p:sp>
      <p:pic>
        <p:nvPicPr>
          <p:cNvPr id="24578" name="Picture 2" descr="bannerdev &#10;Workload &#10;CronJobs &#10;DaemonSets &#10;Deployments &#10;Jobs &#10;28 &#10;zdevl x &#10;Deployments &#10;O Redeploy &#10;p &#10;Create &#10;Download YAML &#10;Delete &#10;Filter ">
            <a:extLst>
              <a:ext uri="{FF2B5EF4-FFF2-40B4-BE49-F238E27FC236}">
                <a16:creationId xmlns:a16="http://schemas.microsoft.com/office/drawing/2014/main" id="{69E1525C-145E-55AF-FF41-14D4BE402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9144000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79302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A62DEBC-E4B1-A139-895A-3729F83661F7}"/>
              </a:ext>
            </a:extLst>
          </p:cNvPr>
          <p:cNvSpPr txBox="1">
            <a:spLocks/>
          </p:cNvSpPr>
          <p:nvPr/>
        </p:nvSpPr>
        <p:spPr>
          <a:xfrm>
            <a:off x="600323" y="16862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400" dirty="0"/>
          </a:p>
          <a:p>
            <a:pPr lvl="1"/>
            <a:endParaRPr lang="en-US" sz="1800" dirty="0"/>
          </a:p>
        </p:txBody>
      </p:sp>
      <p:pic>
        <p:nvPicPr>
          <p:cNvPr id="26626" name="Picture 2" descr="Deployment: Create &#10;Namespace &#10;zdevl &#10;Container &#10;container-O &#10;General &#10;Health Check &#10;Name • &#10;employeeselfservice &#10;General &#10;Container Name &#10;container-O &#10;Image &#10;Container Image • &#10;Description &#10;Any text you want that better describes this resource &#10;Labels &amp; Annotations &#10;Networking &#10;Node Scheduling &#10;Pod Scheduling &#10;Resources &#10;Scaling and Upgrade Policy &#10;Security Context &#10;Storage &#10;o &#10;Init Container &#10;Standard Containter &#10;usuit/banner:employeeselfservice-9.22.1-20230424 &#10;Pull Secrets &#10;Ports &#10;Service Type &#10;Cluster IP &#10;Add Port &#10;Name &#10;8080tcp01 &#10;Pull Policy &#10;Always &#10;Private Container Port &#10;8080 &#10;Protocol &#10;TCP &#10;Replicas • &#10;1 &#10;Public Host Port &#10;32679 &#10;e &#10;Host IP &#10;e.g. 1.1.1.1 &#10;Remove ">
            <a:extLst>
              <a:ext uri="{FF2B5EF4-FFF2-40B4-BE49-F238E27FC236}">
                <a16:creationId xmlns:a16="http://schemas.microsoft.com/office/drawing/2014/main" id="{C7F2B18F-6A19-3B4A-7024-FAB5AB45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00"/>
            <a:ext cx="9144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56118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A62DEBC-E4B1-A139-895A-3729F83661F7}"/>
              </a:ext>
            </a:extLst>
          </p:cNvPr>
          <p:cNvSpPr txBox="1">
            <a:spLocks/>
          </p:cNvSpPr>
          <p:nvPr/>
        </p:nvSpPr>
        <p:spPr>
          <a:xfrm>
            <a:off x="600323" y="16862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400" dirty="0"/>
          </a:p>
          <a:p>
            <a:pPr lvl="1"/>
            <a:endParaRPr lang="en-US" sz="1800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35FA8CB-3638-4249-E84B-CC88C8E33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0"/>
            <a:ext cx="64944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1458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A62DEBC-E4B1-A139-895A-3729F83661F7}"/>
              </a:ext>
            </a:extLst>
          </p:cNvPr>
          <p:cNvSpPr txBox="1">
            <a:spLocks/>
          </p:cNvSpPr>
          <p:nvPr/>
        </p:nvSpPr>
        <p:spPr>
          <a:xfrm>
            <a:off x="600323" y="16862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400" dirty="0"/>
          </a:p>
          <a:p>
            <a:pPr lvl="1"/>
            <a:endParaRPr lang="en-US" sz="1800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9D8C96CF-BC82-AF2D-2C02-77204B0E3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0"/>
            <a:ext cx="6143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01618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639"/>
                </a:solidFill>
              </a:rPr>
              <a:t>Tell Me </a:t>
            </a:r>
            <a:r>
              <a:rPr lang="en-US" dirty="0"/>
              <a:t>the Results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D131F-9C45-31C6-4CA4-03356F5C8667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Stability!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3887B-DD2C-41AF-6165-B3AA35F7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1" y="2084632"/>
            <a:ext cx="7772400" cy="22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0003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D131F-9C45-31C6-4CA4-03356F5C8667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D18EF-8C06-A150-788D-48EF088C23D8}"/>
              </a:ext>
            </a:extLst>
          </p:cNvPr>
          <p:cNvSpPr txBox="1"/>
          <p:nvPr/>
        </p:nvSpPr>
        <p:spPr>
          <a:xfrm>
            <a:off x="2027583" y="1693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094DE-8716-CF9F-0132-E48F7154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89" y="0"/>
            <a:ext cx="7298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579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D131F-9C45-31C6-4CA4-03356F5C8667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D18EF-8C06-A150-788D-48EF088C23D8}"/>
              </a:ext>
            </a:extLst>
          </p:cNvPr>
          <p:cNvSpPr txBox="1"/>
          <p:nvPr/>
        </p:nvSpPr>
        <p:spPr>
          <a:xfrm>
            <a:off x="2027583" y="1693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B77AD7-BFE6-1E76-32EE-AA595410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496"/>
            <a:ext cx="7772400" cy="50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9319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D131F-9C45-31C6-4CA4-03356F5C8667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D18EF-8C06-A150-788D-48EF088C23D8}"/>
              </a:ext>
            </a:extLst>
          </p:cNvPr>
          <p:cNvSpPr txBox="1"/>
          <p:nvPr/>
        </p:nvSpPr>
        <p:spPr>
          <a:xfrm>
            <a:off x="2027583" y="1693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39D02-A8CE-DC77-2E51-559B6B93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3" y="231561"/>
            <a:ext cx="8858794" cy="48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2364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D131F-9C45-31C6-4CA4-03356F5C8667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Automation</a:t>
            </a:r>
          </a:p>
          <a:p>
            <a:pPr lvl="1"/>
            <a:r>
              <a:rPr lang="en-US" sz="2000" dirty="0"/>
              <a:t>Pretty sure we could implement full CI/CD</a:t>
            </a:r>
          </a:p>
          <a:p>
            <a:pPr lvl="1"/>
            <a:r>
              <a:rPr lang="en-US" sz="2000" dirty="0"/>
              <a:t>Could have one master </a:t>
            </a:r>
            <a:r>
              <a:rPr lang="en-US" sz="2000" dirty="0" err="1"/>
              <a:t>prep.sh</a:t>
            </a:r>
            <a:r>
              <a:rPr lang="en-US" sz="2000" dirty="0"/>
              <a:t> file that takes arguments</a:t>
            </a:r>
          </a:p>
          <a:p>
            <a:r>
              <a:rPr lang="en-US" sz="2400" dirty="0"/>
              <a:t>Cloud</a:t>
            </a:r>
          </a:p>
          <a:p>
            <a:pPr lvl="1"/>
            <a:r>
              <a:rPr lang="en-US" sz="2000" dirty="0"/>
              <a:t>Starting to play with ECS/EKS in AWS</a:t>
            </a:r>
          </a:p>
          <a:p>
            <a:r>
              <a:rPr lang="en-US" sz="2400" dirty="0"/>
              <a:t>Integrated Ingress Controller</a:t>
            </a:r>
          </a:p>
          <a:p>
            <a:pPr lvl="1"/>
            <a:r>
              <a:rPr lang="en-US" sz="2000" dirty="0"/>
              <a:t>Could potentially retire </a:t>
            </a:r>
            <a:r>
              <a:rPr lang="en-US" sz="2000" dirty="0" err="1"/>
              <a:t>haproxy</a:t>
            </a:r>
            <a:r>
              <a:rPr lang="en-US" sz="2000" dirty="0"/>
              <a:t> load balancers</a:t>
            </a:r>
          </a:p>
        </p:txBody>
      </p:sp>
    </p:spTree>
    <p:extLst>
      <p:ext uri="{BB962C8B-B14F-4D97-AF65-F5344CB8AC3E}">
        <p14:creationId xmlns:p14="http://schemas.microsoft.com/office/powerpoint/2010/main" val="405237663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10513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unning &#10;Scale &#10;4 &#10;4 ">
            <a:extLst>
              <a:ext uri="{FF2B5EF4-FFF2-40B4-BE49-F238E27FC236}">
                <a16:creationId xmlns:a16="http://schemas.microsoft.com/office/drawing/2014/main" id="{D6533274-D48A-3B1F-FC32-F4EB7A98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59" y="1"/>
            <a:ext cx="691923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6307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48785F1-355E-8259-4811-1797DD969821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2"/>
              </a:rPr>
              <a:t>https://ranchermanager.docs.rancher.com/how-to-guides/new-user-guides/kubernetes-cluster-setup/rke1-for-rancher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https://www.suse.com/suse-rke1/support-matrix/all-supported-versions/rke1-v1-25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https://bitbucket.org/edurepo/banner9-selfservice/src/openjdk/tomcat8.5/corretto-amazonlinux2/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https://bitbucket.org/edurepo/banner9-admin/src/openjdk/tomcat8.5/corretto8-amazonlinux2/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https://www.oracle.com/database/technologies/appdev/jdbc-drivers-archive.html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37839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580836-229C-624D-AE33-A25F6D1A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1279993"/>
            <a:ext cx="6972300" cy="1673664"/>
          </a:xfrm>
        </p:spPr>
        <p:txBody>
          <a:bodyPr anchor="ctr">
            <a:normAutofit fontScale="90000"/>
          </a:bodyPr>
          <a:lstStyle/>
          <a:p>
            <a:br>
              <a:rPr lang="en-US" sz="6000" dirty="0"/>
            </a:br>
            <a:r>
              <a:rPr lang="en-US" sz="6000" dirty="0"/>
              <a:t>Thank </a:t>
            </a:r>
            <a:br>
              <a:rPr lang="en-US" sz="6000" dirty="0"/>
            </a:br>
            <a:r>
              <a:rPr lang="en-US" sz="6000" dirty="0"/>
              <a:t>You</a:t>
            </a:r>
            <a:br>
              <a:rPr lang="en-US" sz="6000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3162761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639"/>
                </a:solidFill>
              </a:rPr>
              <a:t>Health Checks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361021-44AC-3BAA-DC4D-D705A462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2" y="187144"/>
            <a:ext cx="8994029" cy="4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7796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AC9241B2-55DD-2141-B6CE-C952D9FF09F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1C93D8E9-881A-FE47-BDCC-80DEFFDDEBA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5122" name="Picture 2" descr="Cluster Metrics &#10;Kubernetes Components Metrics &#10;Etcd Metrics &#10;Detail &#10;100.0% &#10;80.0% &#10;60.0% &#10;40.0% &#10;20.0% &#10;100.0% &#10;80.0% &#10;60.0% &#10;40.0% &#10;20.0% &#10;5.0 MB/s &#10;4.0 MB/S &#10;3.0 MB/S &#10;2.0 MB/S &#10;1.0 MB/s &#10;Summary &#10;Range &#10;Id &#10;Memory Utilization &#10;Refresh &#10;16:00 &#10;20:00 &#10;20:00 &#10;00:00 &#10;00:00 &#10;Grafana Ø &#10;CPU Utilization &#10;04:00 &#10;Disk Utilization &#10;04:00 &#10;Network I/O &#10;08:00 &#10;08:00 &#10;08:00 &#10;12:00 &#10;12:00 &#10;12:00 &#10;16:00 &#10;16:00 &#10;16:00 &#10;2.50 &#10;2 &#10;1.50 &#10;0.500 &#10;4.0 MB/S &#10;3.0 MB/s &#10;20 MB/S &#10;1.0 MB/S &#10;20:00 &#10;20:00 &#10;00:00 &#10;00:00 &#10;Load Average &#10;04:00 &#10;Disk I/O &#10;04:00 &#10;08:00 &#10;08:00 &#10;12:00 &#10;12:00 &#10;16:00 &#10;16:00 &#10;100.0% &#10;80.0% &#10;60.0% &#10;40.0% &#10;20.0% &#10;20:00 &#10;5.0 kp/s — &#10;4.0 kp/s — &#10;3.0 kp/S &#10;2.0 kp/S - &#10;I.O kp/s &#10;20:00 &#10;00:00 &#10;04:00 &#10;08:00 &#10;12:00 &#10;Network Traffic &#10;00:00 &#10;04:00 &#10;08:00 &#10;12:00 &#10;16:00 &#10;o BIS &#10;20:00 00:00 &#10;04:00 ">
            <a:extLst>
              <a:ext uri="{FF2B5EF4-FFF2-40B4-BE49-F238E27FC236}">
                <a16:creationId xmlns:a16="http://schemas.microsoft.com/office/drawing/2014/main" id="{4E8EBB5E-583B-6FEF-CA91-AEF370B79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2" y="-3435"/>
            <a:ext cx="8024836" cy="52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1545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AC9241B2-55DD-2141-B6CE-C952D9FF09F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1C93D8E9-881A-FE47-BDCC-80DEFFDDEBA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17410" name="Picture 2" descr="Deployment: studentapi &#10;Active &#10;Namespace: zprod Age: 1235 days &#10;Image: usuit/banner:studentapi-9.28.2-20221216 &#10;Annotations: Show 1 annotation &#10;Pods by State &#10;4 &#10;Running &#10;Config &#10;Pods &#10;Detail &#10;Metrics &#10;Conditions &#10;Related Resources &#10;Summary &#10;YAML &#10;Refresh &#10;30s &#10;Grafana &#10;CPU Utilization &#10;Memory Utilization &#10;Detail &#10;Range &#10;Network Traffic &#10;0.200 cpu &#10;0.150 cpu &#10;0.100 cpu &#10;0.0500 cpu &#10;O cpu &#10;60.0 kB/s &#10;50.0 kB/S &#10;40.0 kB/S &#10;30.0 kB/s &#10;20.0 kB/s &#10;10.0 kB/s &#10;20.4 GiB &#10;20.3 GiB &#10;20.2 GiB &#10;20.1 GiB &#10;20.0 GiB &#10;20:00 &#10;1.0 B/s &#10;0.5 B/S &#10;-0.5 B/s &#10;-1.0 B/S &#10;20:00 &#10;30.0 p/s &#10;25.0 p/s &#10;20.0 p/s &#10;15.0 &#10;10.0 p/s &#10;5.0 p/s &#10;20:00 &#10;Il Ii ili &#10;20:00 &#10;20:00 &#10;00:00 &#10;04:00 &#10;08:00 &#10;08:00 &#10;12:00 &#10;12:00 &#10;16:00 &#10;16:00 &#10;00:00 &#10;00:00 &#10;04:00 &#10;Disk I/O &#10;04:00 &#10;08:00 &#10;08:00 &#10;12:00 &#10;12:00 &#10;16:00 &#10;16:00 &#10;00:00 &#10;04:00 &#10;08:00 &#10;12:00 &#10;16:00 &#10;00:00 &#10;Network I/O &#10;04:00 ">
            <a:extLst>
              <a:ext uri="{FF2B5EF4-FFF2-40B4-BE49-F238E27FC236}">
                <a16:creationId xmlns:a16="http://schemas.microsoft.com/office/drawing/2014/main" id="{90808A88-748D-C468-4A4A-A9638468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0"/>
            <a:ext cx="80867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68321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AC9241B2-55DD-2141-B6CE-C952D9FF09F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1C93D8E9-881A-FE47-BDCC-80DEFFDDEBA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7170" name="Picture 2" descr="#Sca1e up deployments &#10;kubect I &#10;kubectl &#10;kubectl &#10;kubectl &#10;kubectl &#10;kubectl &#10;kubectl &#10;kubectl &#10;kubectl &#10;kubectl &#10;kubectl &#10;kubectl &#10;kubectl &#10;kubectl &#10;kubectl &#10;kubectl &#10;kubectl &#10;kubectl &#10;kubectl &#10;kubectl &#10;kubectl &#10;kubectl &#10;kubectl &#10;kubectl &#10;kubectl &#10;kubectl &#10;kubectl &#10;kubectl &#10;kubectl &#10;scale &#10;scale &#10;scale &#10;scale &#10;scale &#10;scale &#10;scale &#10;scale &#10;scale &#10;scale &#10;scale &#10;scale &#10;scale &#10;scale &#10;scale &#10;scale &#10;scale &#10;scale &#10;scale &#10;scale &#10;scale &#10;scale &#10;scale &#10;scale &#10;scale &#10;scale &#10;scale &#10;scale &#10;scale &#10;deployment &#10;depl oyment &#10;deployment &#10;deployment &#10;depl oyment &#10;deployment &#10;deployment &#10;depl oyment &#10;deployment &#10;deployment &#10;depl oyment &#10;deployment &#10;depl oyment &#10;deployment &#10;deployment &#10;depl oyment &#10;deployment &#10;deployment &#10;depl oyment &#10;deployment &#10;deployment &#10;depl oyment &#10;deployment &#10;deployment &#10;depl Oyment &#10;deployment &#10;deployment &#10;deployment &#10;depl oyment &#10;applicationnavigator --rep1icas=3 -n zprod &#10;--replicas=2 -n zprod &#10;banneraccessmgmt &#10;banneradmin --rep1icas=4 -n zprod &#10;bannereventpublisher &#10;--replicas—l -n zprod &#10;brim &#10;--replicas=l -n zprod &#10;businessprocessapi &#10;--rep1icas=4 -n zprod &#10;col legeschedulerbridge &#10;--rep1icas=2 -n zprod &#10;--replicas=l -n zprod &#10;commun i ca t i onmanagement &#10;documentmanagementapi &#10;--replicas=l -n zprod &#10;el luci anmessagi ngadapater &#10;--replicas=l -n zprod &#10;el luci anmessagi ngservi ce &#10;--replicas=l -n zprod &#10;employeeselfservice &#10;--rep1icas=3 -n zprod &#10;ethosapimanagementcenter &#10;--replicas=l -n zprod &#10;etranscriptapi &#10;--replicas=l -n zprod &#10;extensibility &#10;--replicas=l -n zprod &#10;facul tyselfservice &#10;--replicas=2 -n zprod &#10;fi nanceselfservice &#10;--replicas=l -n zprod &#10;generalselfservice &#10;--rep1icas=3 -n zprod &#10;integrationapi --replicas=3 -n zprod &#10;ssb --rep1icas=3 -n zprod &#10;ssbweb &#10;--replicas=l -n zprod &#10;--replicas=l -n zprod &#10;ssomanager &#10;ssomanagerutil &#10;--replicas=l -n zprod &#10;static &#10;--rep1icas=3 -n zprod &#10;studentapi &#10;--replicas=4 -n zprod &#10;studentregistrationssb &#10;--rep1icas=4 -n zprod &#10;studentselfservice &#10;--rep1icas=3 -n zprod &#10;--replicas=2 -n zprod &#10;touchnet &#10;financeselfservice &#10;--replicas=l -n zprod ">
            <a:extLst>
              <a:ext uri="{FF2B5EF4-FFF2-40B4-BE49-F238E27FC236}">
                <a16:creationId xmlns:a16="http://schemas.microsoft.com/office/drawing/2014/main" id="{BDF8FBFA-66A6-8311-9B32-DA2D74DF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0"/>
            <a:ext cx="63817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3156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77F3-E28A-A842-AEE8-644AC730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639"/>
                </a:solidFill>
              </a:rPr>
              <a:t>Tell Me </a:t>
            </a:r>
            <a:r>
              <a:rPr lang="en-US" dirty="0"/>
              <a:t>How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A6D131F-9C45-31C6-4CA4-03356F5C8667}"/>
              </a:ext>
            </a:extLst>
          </p:cNvPr>
          <p:cNvSpPr txBox="1">
            <a:spLocks/>
          </p:cNvSpPr>
          <p:nvPr/>
        </p:nvSpPr>
        <p:spPr>
          <a:xfrm>
            <a:off x="447923" y="1533850"/>
            <a:ext cx="8025517" cy="305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1ADDB"/>
              </a:buClr>
              <a:buFont typeface="Wingdings" pitchFamily="2" charset="2"/>
              <a:buChar char="§"/>
              <a:defRPr sz="2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4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20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ADDB"/>
              </a:buClr>
              <a:buFont typeface="Wingdings" pitchFamily="2" charset="2"/>
              <a:buChar char="§"/>
              <a:defRPr sz="1800" kern="1200">
                <a:solidFill>
                  <a:srgbClr val="00263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Setup Linux Nodes</a:t>
            </a:r>
          </a:p>
          <a:p>
            <a:pPr lvl="1"/>
            <a:r>
              <a:rPr lang="en-US" sz="2000" dirty="0"/>
              <a:t>3 are required for k8s on RKE</a:t>
            </a:r>
          </a:p>
          <a:p>
            <a:pPr lvl="1"/>
            <a:r>
              <a:rPr lang="en-US" sz="2000" dirty="0"/>
              <a:t>We use Ubuntu</a:t>
            </a:r>
            <a:endParaRPr lang="en-US" sz="2400" dirty="0"/>
          </a:p>
          <a:p>
            <a:r>
              <a:rPr lang="en-US" sz="2400" dirty="0"/>
              <a:t>Setup Local Environment</a:t>
            </a:r>
          </a:p>
          <a:p>
            <a:pPr lvl="1"/>
            <a:r>
              <a:rPr lang="en-US" sz="2000" dirty="0" err="1"/>
              <a:t>Kubectl</a:t>
            </a:r>
            <a:r>
              <a:rPr lang="en-US" sz="2000" dirty="0"/>
              <a:t>, RKE, Helm</a:t>
            </a:r>
            <a:endParaRPr lang="en-US" sz="2400" dirty="0"/>
          </a:p>
          <a:p>
            <a:r>
              <a:rPr lang="en-US" sz="2400" dirty="0"/>
              <a:t>Install Rancher with Helm</a:t>
            </a:r>
          </a:p>
          <a:p>
            <a:r>
              <a:rPr lang="en-US" sz="2400" dirty="0"/>
              <a:t>Create Banner cluster</a:t>
            </a:r>
          </a:p>
          <a:p>
            <a:r>
              <a:rPr lang="en-US" sz="2400" dirty="0"/>
              <a:t>Create deployments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531389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USU - BG Patter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FE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SU - Aggie Blue BG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FE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SU - White BG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FE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USU - Blue Bar/White BG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FE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19306</TotalTime>
  <Words>1420</Words>
  <Application>Microsoft Macintosh PowerPoint</Application>
  <PresentationFormat>On-screen Show (16:9)</PresentationFormat>
  <Paragraphs>209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Arial Black</vt:lpstr>
      <vt:lpstr>Calibri</vt:lpstr>
      <vt:lpstr>Encode Sans Normal Black</vt:lpstr>
      <vt:lpstr>Helvetica</vt:lpstr>
      <vt:lpstr>Wingdings</vt:lpstr>
      <vt:lpstr>USU - BG Pattern</vt:lpstr>
      <vt:lpstr>USU - Aggie Blue BG</vt:lpstr>
      <vt:lpstr>USU - White BG</vt:lpstr>
      <vt:lpstr>1_USU - Blue Bar/White BG</vt:lpstr>
      <vt:lpstr>Banner Applications and  Kubernetes</vt:lpstr>
      <vt:lpstr>What We Will Cover</vt:lpstr>
      <vt:lpstr>Tell Me Why</vt:lpstr>
      <vt:lpstr>PowerPoint Presentation</vt:lpstr>
      <vt:lpstr>Health Checks</vt:lpstr>
      <vt:lpstr>PowerPoint Presentation</vt:lpstr>
      <vt:lpstr>PowerPoint Presentation</vt:lpstr>
      <vt:lpstr>PowerPoint Presentation</vt:lpstr>
      <vt:lpstr>Tell Me How</vt:lpstr>
      <vt:lpstr>Setup Linux Nodes</vt:lpstr>
      <vt:lpstr>Setup Local Environment</vt:lpstr>
      <vt:lpstr>rancher-cluster.yml</vt:lpstr>
      <vt:lpstr>Install Rancher with Helm</vt:lpstr>
      <vt:lpstr>Install Rancher with Helm</vt:lpstr>
      <vt:lpstr>Create Banner Cluster</vt:lpstr>
      <vt:lpstr>PowerPoint Presentation</vt:lpstr>
      <vt:lpstr>PowerPoint Presentation</vt:lpstr>
      <vt:lpstr>PowerPoint Presentation</vt:lpstr>
      <vt:lpstr>PowerPoint Presentation</vt:lpstr>
      <vt:lpstr>Create Deployments</vt:lpstr>
      <vt:lpstr>Create Base Image</vt:lpstr>
      <vt:lpstr>PowerPoint Presentation</vt:lpstr>
      <vt:lpstr>Create Base Image</vt:lpstr>
      <vt:lpstr>Get War From Source Tree</vt:lpstr>
      <vt:lpstr>Get War From Source Tree</vt:lpstr>
      <vt:lpstr>Get War From Source Tree</vt:lpstr>
      <vt:lpstr>Build Application Docker Image</vt:lpstr>
      <vt:lpstr>Build Application Docker Image</vt:lpstr>
      <vt:lpstr>Build Application Docker Image</vt:lpstr>
      <vt:lpstr>Setup Deployment in Rancher</vt:lpstr>
      <vt:lpstr>PowerPoint Presentation</vt:lpstr>
      <vt:lpstr>PowerPoint Presentation</vt:lpstr>
      <vt:lpstr>PowerPoint Presentation</vt:lpstr>
      <vt:lpstr>Tell Me the Results</vt:lpstr>
      <vt:lpstr>PowerPoint Presentation</vt:lpstr>
      <vt:lpstr>PowerPoint Presentation</vt:lpstr>
      <vt:lpstr>PowerPoint Presentation</vt:lpstr>
      <vt:lpstr>Goals</vt:lpstr>
      <vt:lpstr>Questions</vt:lpstr>
      <vt:lpstr>References</vt:lpstr>
      <vt:lpstr> Thank 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Ken Andersen</cp:lastModifiedBy>
  <cp:revision>71</cp:revision>
  <dcterms:created xsi:type="dcterms:W3CDTF">2014-10-14T00:51:43Z</dcterms:created>
  <dcterms:modified xsi:type="dcterms:W3CDTF">2023-05-10T20:49:13Z</dcterms:modified>
</cp:coreProperties>
</file>